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12192000"/>
  <p:notesSz cx="6858000" cy="9144000"/>
  <p:embeddedFontLst>
    <p:embeddedFont>
      <p:font typeface="Roboto Slab"/>
      <p:regular r:id="rId45"/>
      <p:bold r:id="rId46"/>
    </p:embeddedFon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A4A3A4"/>
          </p15:clr>
        </p15:guide>
        <p15:guide id="2" pos="3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F5A5AC-4D17-40AF-836A-78F288D98859}">
  <a:tblStyle styleId="{11F5A5AC-4D17-40AF-836A-78F288D9885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0" orient="horz"/>
        <p:guide pos="39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Slab-bold.fntdata"/><Relationship Id="rId45" Type="http://schemas.openxmlformats.org/officeDocument/2006/relationships/font" Target="fonts/RobotoSlab-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 name="Google Shape;44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1" name="Google Shape;53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1" name="Google Shape;58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1" name="Google Shape;62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2" name="Google Shape;63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9" name="Google Shape;66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8" name="Google Shape;67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7" name="Google Shape;68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3" name="Google Shape;69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9" name="Google Shape;69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4" name="Google Shape;72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7" name="Google Shape;73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58355" t="0"/>
          <a:stretch/>
        </p:blipFill>
        <p:spPr>
          <a:xfrm>
            <a:off x="595996" y="222625"/>
            <a:ext cx="792200" cy="886750"/>
          </a:xfrm>
          <a:prstGeom prst="rect">
            <a:avLst/>
          </a:prstGeom>
          <a:noFill/>
          <a:ln>
            <a:noFill/>
          </a:ln>
        </p:spPr>
      </p:pic>
      <p:sp>
        <p:nvSpPr>
          <p:cNvPr id="13" name="Google Shape;13;p2"/>
          <p:cNvSpPr txBox="1"/>
          <p:nvPr/>
        </p:nvSpPr>
        <p:spPr>
          <a:xfrm>
            <a:off x="9759196" y="311006"/>
            <a:ext cx="24330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7142"/>
              </a:lnSpc>
              <a:spcBef>
                <a:spcPts val="0"/>
              </a:spcBef>
              <a:spcAft>
                <a:spcPts val="0"/>
              </a:spcAft>
              <a:buClr>
                <a:srgbClr val="000000"/>
              </a:buClr>
              <a:buSzPts val="1400"/>
              <a:buFont typeface="Arial"/>
              <a:buNone/>
            </a:pPr>
            <a:r>
              <a:rPr b="0" i="0" lang="es-PE" sz="1400" u="none" cap="none" strike="noStrike">
                <a:solidFill>
                  <a:srgbClr val="2A395B"/>
                </a:solidFill>
                <a:latin typeface="Roboto Slab"/>
                <a:ea typeface="Roboto Slab"/>
                <a:cs typeface="Roboto Slab"/>
                <a:sym typeface="Roboto Slab"/>
              </a:rPr>
              <a:t>Maestría </a:t>
            </a:r>
            <a:endParaRPr b="0" i="0" sz="1400" u="none" cap="none" strike="noStrike">
              <a:solidFill>
                <a:srgbClr val="000000"/>
              </a:solidFill>
              <a:latin typeface="Arial"/>
              <a:ea typeface="Arial"/>
              <a:cs typeface="Arial"/>
              <a:sym typeface="Arial"/>
            </a:endParaRPr>
          </a:p>
          <a:p>
            <a:pPr indent="0" lvl="0" marL="0" marR="0" rtl="0" algn="l">
              <a:lnSpc>
                <a:spcPct val="107142"/>
              </a:lnSpc>
              <a:spcBef>
                <a:spcPts val="0"/>
              </a:spcBef>
              <a:spcAft>
                <a:spcPts val="0"/>
              </a:spcAft>
              <a:buClr>
                <a:srgbClr val="000000"/>
              </a:buClr>
              <a:buSzPts val="1400"/>
              <a:buFont typeface="Arial"/>
              <a:buNone/>
            </a:pPr>
            <a:r>
              <a:rPr b="0" i="0" lang="es-PE" sz="1400" u="none" cap="none" strike="noStrike">
                <a:solidFill>
                  <a:srgbClr val="2A395B"/>
                </a:solidFill>
                <a:latin typeface="Roboto Slab"/>
                <a:ea typeface="Roboto Slab"/>
                <a:cs typeface="Roboto Slab"/>
                <a:sym typeface="Roboto Slab"/>
              </a:rPr>
              <a:t>en Gestión </a:t>
            </a:r>
            <a:endParaRPr b="0" i="0" sz="1400" u="none" cap="none" strike="noStrike">
              <a:solidFill>
                <a:srgbClr val="000000"/>
              </a:solidFill>
              <a:latin typeface="Arial"/>
              <a:ea typeface="Arial"/>
              <a:cs typeface="Arial"/>
              <a:sym typeface="Arial"/>
            </a:endParaRPr>
          </a:p>
          <a:p>
            <a:pPr indent="0" lvl="0" marL="0" marR="0" rtl="0" algn="l">
              <a:lnSpc>
                <a:spcPct val="107142"/>
              </a:lnSpc>
              <a:spcBef>
                <a:spcPts val="0"/>
              </a:spcBef>
              <a:spcAft>
                <a:spcPts val="0"/>
              </a:spcAft>
              <a:buClr>
                <a:srgbClr val="000000"/>
              </a:buClr>
              <a:buSzPts val="1400"/>
              <a:buFont typeface="Arial"/>
              <a:buNone/>
            </a:pPr>
            <a:r>
              <a:rPr b="0" i="0" lang="es-PE" sz="1400" u="none" cap="none" strike="noStrike">
                <a:solidFill>
                  <a:srgbClr val="2A395B"/>
                </a:solidFill>
                <a:latin typeface="Roboto Slab"/>
                <a:ea typeface="Roboto Slab"/>
                <a:cs typeface="Roboto Slab"/>
                <a:sym typeface="Roboto Slab"/>
              </a:rPr>
              <a:t>Pública</a:t>
            </a:r>
            <a:endParaRPr b="0" i="0" sz="1400" u="none" cap="none" strike="noStrike">
              <a:solidFill>
                <a:srgbClr val="2A395B"/>
              </a:solidFill>
              <a:latin typeface="Roboto Slab"/>
              <a:ea typeface="Roboto Slab"/>
              <a:cs typeface="Roboto Slab"/>
              <a:sym typeface="Roboto Slab"/>
            </a:endParaRPr>
          </a:p>
        </p:txBody>
      </p:sp>
      <p:sp>
        <p:nvSpPr>
          <p:cNvPr id="14" name="Google Shape;14;p2"/>
          <p:cNvSpPr txBox="1"/>
          <p:nvPr/>
        </p:nvSpPr>
        <p:spPr>
          <a:xfrm>
            <a:off x="8172449" y="407496"/>
            <a:ext cx="1404258" cy="477054"/>
          </a:xfrm>
          <a:prstGeom prst="rect">
            <a:avLst/>
          </a:prstGeom>
          <a:noFill/>
          <a:ln>
            <a:noFill/>
          </a:ln>
        </p:spPr>
        <p:txBody>
          <a:bodyPr anchorCtr="0" anchor="t" bIns="45700" lIns="91425" spcFirstLastPara="1" rIns="91425" wrap="square" tIns="45700">
            <a:spAutoFit/>
          </a:bodyPr>
          <a:lstStyle/>
          <a:p>
            <a:pPr indent="0" lvl="0" marL="0" marR="0" rtl="0" algn="l">
              <a:lnSpc>
                <a:spcPct val="107142"/>
              </a:lnSpc>
              <a:spcBef>
                <a:spcPts val="0"/>
              </a:spcBef>
              <a:spcAft>
                <a:spcPts val="0"/>
              </a:spcAft>
              <a:buClr>
                <a:srgbClr val="000000"/>
              </a:buClr>
              <a:buSzPts val="1400"/>
              <a:buFont typeface="Arial"/>
              <a:buNone/>
            </a:pPr>
            <a:r>
              <a:rPr b="0" i="0" lang="es-PE" sz="1400" u="none" cap="none" strike="noStrike">
                <a:solidFill>
                  <a:srgbClr val="6F2336"/>
                </a:solidFill>
                <a:latin typeface="Roboto Slab"/>
                <a:ea typeface="Roboto Slab"/>
                <a:cs typeface="Roboto Slab"/>
                <a:sym typeface="Roboto Slab"/>
              </a:rPr>
              <a:t>Posgrado </a:t>
            </a:r>
            <a:endParaRPr b="0" i="0" sz="1400" u="none" cap="none" strike="noStrike">
              <a:solidFill>
                <a:srgbClr val="000000"/>
              </a:solidFill>
              <a:latin typeface="Arial"/>
              <a:ea typeface="Arial"/>
              <a:cs typeface="Arial"/>
              <a:sym typeface="Arial"/>
            </a:endParaRPr>
          </a:p>
          <a:p>
            <a:pPr indent="0" lvl="0" marL="0" marR="0" rtl="0" algn="l">
              <a:lnSpc>
                <a:spcPct val="107142"/>
              </a:lnSpc>
              <a:spcBef>
                <a:spcPts val="0"/>
              </a:spcBef>
              <a:spcAft>
                <a:spcPts val="0"/>
              </a:spcAft>
              <a:buClr>
                <a:srgbClr val="000000"/>
              </a:buClr>
              <a:buSzPts val="1400"/>
              <a:buFont typeface="Arial"/>
              <a:buNone/>
            </a:pPr>
            <a:r>
              <a:rPr b="0" i="0" lang="es-PE" sz="1400" u="none" cap="none" strike="noStrike">
                <a:solidFill>
                  <a:srgbClr val="6F2336"/>
                </a:solidFill>
                <a:latin typeface="Roboto Slab"/>
                <a:ea typeface="Roboto Slab"/>
                <a:cs typeface="Roboto Slab"/>
                <a:sym typeface="Roboto Slab"/>
              </a:rPr>
              <a:t>a distancia</a:t>
            </a:r>
            <a:endParaRPr b="0" i="0" sz="1400" u="none" cap="none" strike="noStrike">
              <a:solidFill>
                <a:srgbClr val="6F2336"/>
              </a:solidFill>
              <a:latin typeface="Roboto Slab"/>
              <a:ea typeface="Roboto Slab"/>
              <a:cs typeface="Roboto Slab"/>
              <a:sym typeface="Roboto Slab"/>
            </a:endParaRPr>
          </a:p>
        </p:txBody>
      </p:sp>
      <p:cxnSp>
        <p:nvCxnSpPr>
          <p:cNvPr id="15" name="Google Shape;15;p2"/>
          <p:cNvCxnSpPr/>
          <p:nvPr/>
        </p:nvCxnSpPr>
        <p:spPr>
          <a:xfrm>
            <a:off x="9584873" y="311627"/>
            <a:ext cx="0" cy="668793"/>
          </a:xfrm>
          <a:prstGeom prst="straightConnector1">
            <a:avLst/>
          </a:prstGeom>
          <a:noFill/>
          <a:ln cap="flat" cmpd="sng" w="12700">
            <a:solidFill>
              <a:srgbClr val="6F2336"/>
            </a:solidFill>
            <a:prstDash val="solid"/>
            <a:miter lim="800000"/>
            <a:headEnd len="sm" w="sm" type="none"/>
            <a:tailEnd len="sm" w="sm" type="none"/>
          </a:ln>
        </p:spPr>
      </p:cxnSp>
      <p:pic>
        <p:nvPicPr>
          <p:cNvPr id="16" name="Google Shape;16;p2"/>
          <p:cNvPicPr preferRelativeResize="0"/>
          <p:nvPr/>
        </p:nvPicPr>
        <p:blipFill rotWithShape="1">
          <a:blip r:embed="rId3">
            <a:alphaModFix/>
          </a:blip>
          <a:srcRect b="0" l="0" r="0" t="0"/>
          <a:stretch/>
        </p:blipFill>
        <p:spPr>
          <a:xfrm>
            <a:off x="0" y="1268291"/>
            <a:ext cx="12192000" cy="559619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54" name="Shape 54"/>
        <p:cNvGrpSpPr/>
        <p:nvPr/>
      </p:nvGrpSpPr>
      <p:grpSpPr>
        <a:xfrm>
          <a:off x="0" y="0"/>
          <a:ext cx="0" cy="0"/>
          <a:chOff x="0" y="0"/>
          <a:chExt cx="0" cy="0"/>
        </a:xfrm>
      </p:grpSpPr>
      <p:pic>
        <p:nvPicPr>
          <p:cNvPr id="55" name="Google Shape;55;p11"/>
          <p:cNvPicPr preferRelativeResize="0"/>
          <p:nvPr/>
        </p:nvPicPr>
        <p:blipFill>
          <a:blip r:embed="rId2">
            <a:alphaModFix/>
          </a:blip>
          <a:stretch>
            <a:fillRect/>
          </a:stretch>
        </p:blipFill>
        <p:spPr>
          <a:xfrm>
            <a:off x="-117123" y="-76200"/>
            <a:ext cx="12363069" cy="69904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mparación">
  <p:cSld name="4_Comparación">
    <p:spTree>
      <p:nvGrpSpPr>
        <p:cNvPr id="56" name="Shape 56"/>
        <p:cNvGrpSpPr/>
        <p:nvPr/>
      </p:nvGrpSpPr>
      <p:grpSpPr>
        <a:xfrm>
          <a:off x="0" y="0"/>
          <a:ext cx="0" cy="0"/>
          <a:chOff x="0" y="0"/>
          <a:chExt cx="0" cy="0"/>
        </a:xfrm>
      </p:grpSpPr>
      <p:pic>
        <p:nvPicPr>
          <p:cNvPr id="57" name="Google Shape;57;p12"/>
          <p:cNvPicPr preferRelativeResize="0"/>
          <p:nvPr/>
        </p:nvPicPr>
        <p:blipFill rotWithShape="1">
          <a:blip r:embed="rId2">
            <a:alphaModFix/>
          </a:blip>
          <a:srcRect b="0" l="814" r="1" t="0"/>
          <a:stretch/>
        </p:blipFill>
        <p:spPr>
          <a:xfrm>
            <a:off x="-57151" y="-15372"/>
            <a:ext cx="10280121" cy="6909657"/>
          </a:xfrm>
          <a:prstGeom prst="rect">
            <a:avLst/>
          </a:prstGeom>
          <a:noFill/>
          <a:ln>
            <a:noFill/>
          </a:ln>
        </p:spPr>
      </p:pic>
      <p:sp>
        <p:nvSpPr>
          <p:cNvPr id="58" name="Google Shape;58;p12"/>
          <p:cNvSpPr/>
          <p:nvPr/>
        </p:nvSpPr>
        <p:spPr>
          <a:xfrm>
            <a:off x="9579429" y="-43543"/>
            <a:ext cx="2612570" cy="6937829"/>
          </a:xfrm>
          <a:prstGeom prst="rect">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12"/>
          <p:cNvSpPr/>
          <p:nvPr/>
        </p:nvSpPr>
        <p:spPr>
          <a:xfrm>
            <a:off x="8274602" y="-43543"/>
            <a:ext cx="3123806" cy="6281057"/>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 name="Google Shape;60;p12"/>
          <p:cNvSpPr txBox="1"/>
          <p:nvPr/>
        </p:nvSpPr>
        <p:spPr>
          <a:xfrm rot="-5400000">
            <a:off x="7865189" y="1156795"/>
            <a:ext cx="2212043"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s-PE" sz="4400" u="none" cap="none" strike="noStrike">
                <a:solidFill>
                  <a:schemeClr val="lt1"/>
                </a:solidFill>
                <a:latin typeface="Roboto Slab"/>
                <a:ea typeface="Roboto Slab"/>
                <a:cs typeface="Roboto Slab"/>
                <a:sym typeface="Roboto Slab"/>
              </a:rPr>
              <a:t>Tema</a:t>
            </a:r>
            <a:endParaRPr b="0" i="0" sz="4400" u="none" cap="none" strike="noStrike">
              <a:solidFill>
                <a:schemeClr val="lt1"/>
              </a:solidFill>
              <a:latin typeface="Roboto Slab"/>
              <a:ea typeface="Roboto Slab"/>
              <a:cs typeface="Roboto Slab"/>
              <a:sym typeface="Roboto Slab"/>
            </a:endParaRPr>
          </a:p>
        </p:txBody>
      </p:sp>
      <p:sp>
        <p:nvSpPr>
          <p:cNvPr id="61" name="Google Shape;61;p12"/>
          <p:cNvSpPr txBox="1"/>
          <p:nvPr/>
        </p:nvSpPr>
        <p:spPr>
          <a:xfrm>
            <a:off x="8108401" y="3239760"/>
            <a:ext cx="2212043" cy="31547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900"/>
              <a:buFont typeface="Arial"/>
              <a:buNone/>
            </a:pPr>
            <a:r>
              <a:rPr b="0" i="0" lang="es-PE" sz="19900" u="none" cap="none" strike="noStrike">
                <a:solidFill>
                  <a:schemeClr val="lt1"/>
                </a:solidFill>
                <a:latin typeface="Roboto"/>
                <a:ea typeface="Roboto"/>
                <a:cs typeface="Roboto"/>
                <a:sym typeface="Roboto"/>
              </a:rPr>
              <a:t>2</a:t>
            </a:r>
            <a:endParaRPr b="0" i="0" sz="19900" u="none" cap="none" strike="noStrike">
              <a:solidFill>
                <a:schemeClr val="lt1"/>
              </a:solidFill>
              <a:latin typeface="Roboto"/>
              <a:ea typeface="Roboto"/>
              <a:cs typeface="Roboto"/>
              <a:sym typeface="Roboto"/>
            </a:endParaRPr>
          </a:p>
        </p:txBody>
      </p:sp>
      <p:sp>
        <p:nvSpPr>
          <p:cNvPr id="62" name="Google Shape;62;p12"/>
          <p:cNvSpPr txBox="1"/>
          <p:nvPr/>
        </p:nvSpPr>
        <p:spPr>
          <a:xfrm>
            <a:off x="9961900" y="4397197"/>
            <a:ext cx="136646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lt1"/>
                </a:solidFill>
                <a:latin typeface="Roboto"/>
                <a:ea typeface="Roboto"/>
                <a:cs typeface="Roboto"/>
                <a:sym typeface="Roboto"/>
              </a:rPr>
              <a:t>Lorem ipsum dolor sit amet, consectetuer adipiscing elit</a:t>
            </a:r>
            <a:endParaRPr b="0" i="0" sz="14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mparación">
  <p:cSld name="7_Comparación">
    <p:spTree>
      <p:nvGrpSpPr>
        <p:cNvPr id="63"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b="0" l="32861" r="0" t="0"/>
          <a:stretch/>
        </p:blipFill>
        <p:spPr>
          <a:xfrm>
            <a:off x="-87086" y="0"/>
            <a:ext cx="6897461" cy="6858000"/>
          </a:xfrm>
          <a:prstGeom prst="rect">
            <a:avLst/>
          </a:prstGeom>
          <a:noFill/>
          <a:ln>
            <a:noFill/>
          </a:ln>
        </p:spPr>
      </p:pic>
      <p:sp>
        <p:nvSpPr>
          <p:cNvPr id="65" name="Google Shape;65;p13"/>
          <p:cNvSpPr/>
          <p:nvPr/>
        </p:nvSpPr>
        <p:spPr>
          <a:xfrm>
            <a:off x="6810374" y="0"/>
            <a:ext cx="5381625" cy="6858000"/>
          </a:xfrm>
          <a:prstGeom prst="rect">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6" name="Google Shape;66;p13"/>
          <p:cNvPicPr preferRelativeResize="0"/>
          <p:nvPr/>
        </p:nvPicPr>
        <p:blipFill rotWithShape="1">
          <a:blip r:embed="rId3">
            <a:alphaModFix/>
          </a:blip>
          <a:srcRect b="0" l="0" r="0" t="0"/>
          <a:stretch/>
        </p:blipFill>
        <p:spPr>
          <a:xfrm>
            <a:off x="9078685" y="-1"/>
            <a:ext cx="3121478" cy="92256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mparación">
  <p:cSld name="6_Comparación">
    <p:spTree>
      <p:nvGrpSpPr>
        <p:cNvPr id="67" name="Shape 67"/>
        <p:cNvGrpSpPr/>
        <p:nvPr/>
      </p:nvGrpSpPr>
      <p:grpSpPr>
        <a:xfrm>
          <a:off x="0" y="0"/>
          <a:ext cx="0" cy="0"/>
          <a:chOff x="0" y="0"/>
          <a:chExt cx="0" cy="0"/>
        </a:xfrm>
      </p:grpSpPr>
      <p:sp>
        <p:nvSpPr>
          <p:cNvPr id="68" name="Google Shape;68;p14"/>
          <p:cNvSpPr/>
          <p:nvPr/>
        </p:nvSpPr>
        <p:spPr>
          <a:xfrm>
            <a:off x="790575" y="0"/>
            <a:ext cx="11401425"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 name="Google Shape;69;p14"/>
          <p:cNvSpPr/>
          <p:nvPr/>
        </p:nvSpPr>
        <p:spPr>
          <a:xfrm>
            <a:off x="5" y="0"/>
            <a:ext cx="1208314" cy="6858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 name="Google Shape;70;p14"/>
          <p:cNvSpPr/>
          <p:nvPr/>
        </p:nvSpPr>
        <p:spPr>
          <a:xfrm>
            <a:off x="1208319" y="0"/>
            <a:ext cx="104775" cy="6858000"/>
          </a:xfrm>
          <a:prstGeom prst="rect">
            <a:avLst/>
          </a:prstGeom>
          <a:solidFill>
            <a:srgbClr val="1F35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mparación">
  <p:cSld name="8_Comparación">
    <p:spTree>
      <p:nvGrpSpPr>
        <p:cNvPr id="71" name="Shape 71"/>
        <p:cNvGrpSpPr/>
        <p:nvPr/>
      </p:nvGrpSpPr>
      <p:grpSpPr>
        <a:xfrm>
          <a:off x="0" y="0"/>
          <a:ext cx="0" cy="0"/>
          <a:chOff x="0" y="0"/>
          <a:chExt cx="0" cy="0"/>
        </a:xfrm>
      </p:grpSpPr>
      <p:sp>
        <p:nvSpPr>
          <p:cNvPr id="72" name="Google Shape;72;p15"/>
          <p:cNvSpPr/>
          <p:nvPr/>
        </p:nvSpPr>
        <p:spPr>
          <a:xfrm>
            <a:off x="1"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3" name="Google Shape;73;p15"/>
          <p:cNvGrpSpPr/>
          <p:nvPr/>
        </p:nvGrpSpPr>
        <p:grpSpPr>
          <a:xfrm rot="5400000">
            <a:off x="4367216" y="-4367211"/>
            <a:ext cx="3457572" cy="12192000"/>
            <a:chOff x="5" y="0"/>
            <a:chExt cx="1313089" cy="6858000"/>
          </a:xfrm>
        </p:grpSpPr>
        <p:sp>
          <p:nvSpPr>
            <p:cNvPr id="74" name="Google Shape;74;p15"/>
            <p:cNvSpPr/>
            <p:nvPr/>
          </p:nvSpPr>
          <p:spPr>
            <a:xfrm>
              <a:off x="5" y="0"/>
              <a:ext cx="1208314" cy="6858000"/>
            </a:xfrm>
            <a:prstGeom prst="rect">
              <a:avLst/>
            </a:prstGeom>
            <a:solidFill>
              <a:srgbClr val="2A39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 name="Google Shape;75;p15"/>
            <p:cNvSpPr/>
            <p:nvPr/>
          </p:nvSpPr>
          <p:spPr>
            <a:xfrm>
              <a:off x="1208319" y="0"/>
              <a:ext cx="104775" cy="6858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6" name="Google Shape;76;p15"/>
          <p:cNvSpPr txBox="1"/>
          <p:nvPr/>
        </p:nvSpPr>
        <p:spPr>
          <a:xfrm>
            <a:off x="3977607" y="2119855"/>
            <a:ext cx="423678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PE" sz="4000" u="none" cap="none" strike="noStrike">
                <a:solidFill>
                  <a:schemeClr val="lt1"/>
                </a:solidFill>
                <a:latin typeface="Roboto Slab"/>
                <a:ea typeface="Roboto Slab"/>
                <a:cs typeface="Roboto Slab"/>
                <a:sym typeface="Roboto Slab"/>
              </a:rPr>
              <a:t>Resultado:</a:t>
            </a:r>
            <a:endParaRPr b="0" i="0" sz="4000" u="none" cap="none" strike="noStrike">
              <a:solidFill>
                <a:schemeClr val="lt1"/>
              </a:solidFill>
              <a:latin typeface="Roboto Slab"/>
              <a:ea typeface="Roboto Slab"/>
              <a:cs typeface="Roboto Slab"/>
              <a:sym typeface="Roboto Slab"/>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mparación">
  <p:cSld name="9_Comparación">
    <p:spTree>
      <p:nvGrpSpPr>
        <p:cNvPr id="77" name="Shape 77"/>
        <p:cNvGrpSpPr/>
        <p:nvPr/>
      </p:nvGrpSpPr>
      <p:grpSpPr>
        <a:xfrm>
          <a:off x="0" y="0"/>
          <a:ext cx="0" cy="0"/>
          <a:chOff x="0" y="0"/>
          <a:chExt cx="0" cy="0"/>
        </a:xfrm>
      </p:grpSpPr>
      <p:sp>
        <p:nvSpPr>
          <p:cNvPr id="78" name="Google Shape;78;p16"/>
          <p:cNvSpPr/>
          <p:nvPr/>
        </p:nvSpPr>
        <p:spPr>
          <a:xfrm>
            <a:off x="1"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9" name="Google Shape;79;p16"/>
          <p:cNvGrpSpPr/>
          <p:nvPr/>
        </p:nvGrpSpPr>
        <p:grpSpPr>
          <a:xfrm rot="5400000">
            <a:off x="4367216" y="-4367211"/>
            <a:ext cx="3457572" cy="12192000"/>
            <a:chOff x="5" y="0"/>
            <a:chExt cx="1313089" cy="6858000"/>
          </a:xfrm>
        </p:grpSpPr>
        <p:sp>
          <p:nvSpPr>
            <p:cNvPr id="80" name="Google Shape;80;p16"/>
            <p:cNvSpPr/>
            <p:nvPr/>
          </p:nvSpPr>
          <p:spPr>
            <a:xfrm>
              <a:off x="5" y="0"/>
              <a:ext cx="1208314" cy="6858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 name="Google Shape;81;p16"/>
            <p:cNvSpPr/>
            <p:nvPr/>
          </p:nvSpPr>
          <p:spPr>
            <a:xfrm>
              <a:off x="1208319" y="0"/>
              <a:ext cx="104775" cy="6858000"/>
            </a:xfrm>
            <a:prstGeom prst="rect">
              <a:avLst/>
            </a:prstGeom>
            <a:solidFill>
              <a:srgbClr val="2A39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2" name="Google Shape;82;p16"/>
          <p:cNvSpPr txBox="1"/>
          <p:nvPr/>
        </p:nvSpPr>
        <p:spPr>
          <a:xfrm>
            <a:off x="3977607" y="2119855"/>
            <a:ext cx="423678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PE" sz="4000" u="none" cap="none" strike="noStrike">
                <a:solidFill>
                  <a:schemeClr val="lt1"/>
                </a:solidFill>
                <a:latin typeface="Roboto Slab"/>
                <a:ea typeface="Roboto Slab"/>
                <a:cs typeface="Roboto Slab"/>
                <a:sym typeface="Roboto Slab"/>
              </a:rPr>
              <a:t>Resultado:</a:t>
            </a:r>
            <a:endParaRPr b="0" i="0" sz="4000" u="none" cap="none" strike="noStrike">
              <a:solidFill>
                <a:schemeClr val="lt1"/>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83" name="Shape 83"/>
        <p:cNvGrpSpPr/>
        <p:nvPr/>
      </p:nvGrpSpPr>
      <p:grpSpPr>
        <a:xfrm>
          <a:off x="0" y="0"/>
          <a:ext cx="0" cy="0"/>
          <a:chOff x="0" y="0"/>
          <a:chExt cx="0" cy="0"/>
        </a:xfrm>
      </p:grpSpPr>
      <p:sp>
        <p:nvSpPr>
          <p:cNvPr id="84" name="Google Shape;8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87" name="Shape 87"/>
        <p:cNvGrpSpPr/>
        <p:nvPr/>
      </p:nvGrpSpPr>
      <p:grpSpPr>
        <a:xfrm>
          <a:off x="0" y="0"/>
          <a:ext cx="0" cy="0"/>
          <a:chOff x="0" y="0"/>
          <a:chExt cx="0" cy="0"/>
        </a:xfrm>
      </p:grpSpPr>
      <p:sp>
        <p:nvSpPr>
          <p:cNvPr id="88" name="Google Shape;88;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0" name="Google Shape;90;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1" name="Google Shape;9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94" name="Shape 94"/>
        <p:cNvGrpSpPr/>
        <p:nvPr/>
      </p:nvGrpSpPr>
      <p:grpSpPr>
        <a:xfrm>
          <a:off x="0" y="0"/>
          <a:ext cx="0" cy="0"/>
          <a:chOff x="0" y="0"/>
          <a:chExt cx="0" cy="0"/>
        </a:xfrm>
      </p:grpSpPr>
      <p:sp>
        <p:nvSpPr>
          <p:cNvPr id="95" name="Google Shape;95;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9"/>
          <p:cNvSpPr/>
          <p:nvPr>
            <p:ph idx="2" type="pic"/>
          </p:nvPr>
        </p:nvSpPr>
        <p:spPr>
          <a:xfrm>
            <a:off x="5183188" y="987425"/>
            <a:ext cx="6172200" cy="4873625"/>
          </a:xfrm>
          <a:prstGeom prst="rect">
            <a:avLst/>
          </a:prstGeom>
          <a:noFill/>
          <a:ln>
            <a:noFill/>
          </a:ln>
        </p:spPr>
      </p:sp>
      <p:sp>
        <p:nvSpPr>
          <p:cNvPr id="97" name="Google Shape;97;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8" name="Google Shape;9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01" name="Shape 101"/>
        <p:cNvGrpSpPr/>
        <p:nvPr/>
      </p:nvGrpSpPr>
      <p:grpSpPr>
        <a:xfrm>
          <a:off x="0" y="0"/>
          <a:ext cx="0" cy="0"/>
          <a:chOff x="0" y="0"/>
          <a:chExt cx="0" cy="0"/>
        </a:xfrm>
      </p:grpSpPr>
      <p:sp>
        <p:nvSpPr>
          <p:cNvPr id="102" name="Google Shape;10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7" name="Shape 17"/>
        <p:cNvGrpSpPr/>
        <p:nvPr/>
      </p:nvGrpSpPr>
      <p:grpSpPr>
        <a:xfrm>
          <a:off x="0" y="0"/>
          <a:ext cx="0" cy="0"/>
          <a:chOff x="0" y="0"/>
          <a:chExt cx="0" cy="0"/>
        </a:xfrm>
      </p:grpSpPr>
      <p:sp>
        <p:nvSpPr>
          <p:cNvPr id="18" name="Google Shape;18;p3"/>
          <p:cNvSpPr/>
          <p:nvPr/>
        </p:nvSpPr>
        <p:spPr>
          <a:xfrm>
            <a:off x="0" y="0"/>
            <a:ext cx="367393" cy="3453493"/>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 name="Google Shape;19;p3"/>
          <p:cNvSpPr/>
          <p:nvPr/>
        </p:nvSpPr>
        <p:spPr>
          <a:xfrm flipH="1">
            <a:off x="367392" y="3453494"/>
            <a:ext cx="11824607" cy="3404506"/>
          </a:xfrm>
          <a:prstGeom prst="rect">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73451"/>
              </a:solidFill>
              <a:latin typeface="Calibri"/>
              <a:ea typeface="Calibri"/>
              <a:cs typeface="Calibri"/>
              <a:sym typeface="Calibri"/>
            </a:endParaRPr>
          </a:p>
        </p:txBody>
      </p:sp>
      <p:pic>
        <p:nvPicPr>
          <p:cNvPr id="20" name="Google Shape;20;p3"/>
          <p:cNvPicPr preferRelativeResize="0"/>
          <p:nvPr/>
        </p:nvPicPr>
        <p:blipFill rotWithShape="1">
          <a:blip r:embed="rId2">
            <a:alphaModFix/>
          </a:blip>
          <a:srcRect b="0" l="0" r="0" t="0"/>
          <a:stretch/>
        </p:blipFill>
        <p:spPr>
          <a:xfrm>
            <a:off x="367392" y="-11900"/>
            <a:ext cx="11824604" cy="346539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07" name="Shape 107"/>
        <p:cNvGrpSpPr/>
        <p:nvPr/>
      </p:nvGrpSpPr>
      <p:grpSpPr>
        <a:xfrm>
          <a:off x="0" y="0"/>
          <a:ext cx="0" cy="0"/>
          <a:chOff x="0" y="0"/>
          <a:chExt cx="0" cy="0"/>
        </a:xfrm>
      </p:grpSpPr>
      <p:sp>
        <p:nvSpPr>
          <p:cNvPr id="108" name="Google Shape;108;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21" name="Shape 21"/>
        <p:cNvGrpSpPr/>
        <p:nvPr/>
      </p:nvGrpSpPr>
      <p:grpSpPr>
        <a:xfrm>
          <a:off x="0" y="0"/>
          <a:ext cx="0" cy="0"/>
          <a:chOff x="0" y="0"/>
          <a:chExt cx="0" cy="0"/>
        </a:xfrm>
      </p:grpSpPr>
      <p:sp>
        <p:nvSpPr>
          <p:cNvPr id="22" name="Google Shape;22;p4"/>
          <p:cNvSpPr/>
          <p:nvPr/>
        </p:nvSpPr>
        <p:spPr>
          <a:xfrm>
            <a:off x="1951268" y="0"/>
            <a:ext cx="1208314" cy="6858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4"/>
          <p:cNvSpPr/>
          <p:nvPr/>
        </p:nvSpPr>
        <p:spPr>
          <a:xfrm>
            <a:off x="3155712" y="0"/>
            <a:ext cx="9036288" cy="6858000"/>
          </a:xfrm>
          <a:prstGeom prst="rect">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 name="Google Shape;24;p4"/>
          <p:cNvSpPr txBox="1"/>
          <p:nvPr/>
        </p:nvSpPr>
        <p:spPr>
          <a:xfrm rot="-5400000">
            <a:off x="906717" y="3075057"/>
            <a:ext cx="329741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PE" sz="4000" u="none" cap="none" strike="noStrike">
                <a:solidFill>
                  <a:schemeClr val="lt1"/>
                </a:solidFill>
                <a:latin typeface="Roboto Slab"/>
                <a:ea typeface="Roboto Slab"/>
                <a:cs typeface="Roboto Slab"/>
                <a:sym typeface="Roboto Slab"/>
              </a:rPr>
              <a:t>Contenido</a:t>
            </a:r>
            <a:endParaRPr b="0" i="0" sz="4000" u="none" cap="none" strike="noStrike">
              <a:solidFill>
                <a:schemeClr val="lt1"/>
              </a:solidFill>
              <a:latin typeface="Roboto Slab"/>
              <a:ea typeface="Roboto Slab"/>
              <a:cs typeface="Roboto Slab"/>
              <a:sym typeface="Roboto Slab"/>
            </a:endParaRPr>
          </a:p>
        </p:txBody>
      </p:sp>
      <p:pic>
        <p:nvPicPr>
          <p:cNvPr id="25" name="Google Shape;25;p4"/>
          <p:cNvPicPr preferRelativeResize="0"/>
          <p:nvPr/>
        </p:nvPicPr>
        <p:blipFill rotWithShape="1">
          <a:blip r:embed="rId2">
            <a:alphaModFix/>
          </a:blip>
          <a:srcRect b="0" l="0" r="0" t="0"/>
          <a:stretch/>
        </p:blipFill>
        <p:spPr>
          <a:xfrm>
            <a:off x="-6228" y="0"/>
            <a:ext cx="1959428"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26" name="Shape 26"/>
        <p:cNvGrpSpPr/>
        <p:nvPr/>
      </p:nvGrpSpPr>
      <p:grpSpPr>
        <a:xfrm>
          <a:off x="0" y="0"/>
          <a:ext cx="0" cy="0"/>
          <a:chOff x="0" y="0"/>
          <a:chExt cx="0" cy="0"/>
        </a:xfrm>
      </p:grpSpPr>
      <p:sp>
        <p:nvSpPr>
          <p:cNvPr id="27" name="Google Shape;27;p5"/>
          <p:cNvSpPr/>
          <p:nvPr/>
        </p:nvSpPr>
        <p:spPr>
          <a:xfrm>
            <a:off x="-14514" y="0"/>
            <a:ext cx="9036288" cy="6858000"/>
          </a:xfrm>
          <a:prstGeom prst="rect">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 name="Google Shape;28;p5"/>
          <p:cNvPicPr preferRelativeResize="0"/>
          <p:nvPr/>
        </p:nvPicPr>
        <p:blipFill rotWithShape="1">
          <a:blip r:embed="rId2">
            <a:alphaModFix/>
          </a:blip>
          <a:srcRect b="0" l="0" r="0" t="0"/>
          <a:stretch/>
        </p:blipFill>
        <p:spPr>
          <a:xfrm flipH="1">
            <a:off x="-14514" y="5809176"/>
            <a:ext cx="3439885" cy="106333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ación">
  <p:cSld name="3_Comparación">
    <p:spTree>
      <p:nvGrpSpPr>
        <p:cNvPr id="29" name="Shape 29"/>
        <p:cNvGrpSpPr/>
        <p:nvPr/>
      </p:nvGrpSpPr>
      <p:grpSpPr>
        <a:xfrm>
          <a:off x="0" y="0"/>
          <a:ext cx="0" cy="0"/>
          <a:chOff x="0" y="0"/>
          <a:chExt cx="0" cy="0"/>
        </a:xfrm>
      </p:grpSpPr>
      <p:sp>
        <p:nvSpPr>
          <p:cNvPr id="30" name="Google Shape;30;p6"/>
          <p:cNvSpPr/>
          <p:nvPr/>
        </p:nvSpPr>
        <p:spPr>
          <a:xfrm>
            <a:off x="4324350" y="0"/>
            <a:ext cx="7867650" cy="6858000"/>
          </a:xfrm>
          <a:prstGeom prst="rect">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 name="Google Shape;31;p6"/>
          <p:cNvSpPr/>
          <p:nvPr/>
        </p:nvSpPr>
        <p:spPr>
          <a:xfrm>
            <a:off x="0" y="0"/>
            <a:ext cx="195943" cy="6858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ación">
  <p:cSld name="1_Comparación">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0" l="0" r="0" t="0"/>
          <a:stretch/>
        </p:blipFill>
        <p:spPr>
          <a:xfrm>
            <a:off x="-603055" y="-40309"/>
            <a:ext cx="10397142" cy="6935501"/>
          </a:xfrm>
          <a:prstGeom prst="rect">
            <a:avLst/>
          </a:prstGeom>
          <a:noFill/>
          <a:ln>
            <a:noFill/>
          </a:ln>
        </p:spPr>
      </p:pic>
      <p:sp>
        <p:nvSpPr>
          <p:cNvPr id="34" name="Google Shape;34;p7"/>
          <p:cNvSpPr/>
          <p:nvPr/>
        </p:nvSpPr>
        <p:spPr>
          <a:xfrm>
            <a:off x="9579429" y="-43543"/>
            <a:ext cx="2612570" cy="6937829"/>
          </a:xfrm>
          <a:prstGeom prst="rect">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7"/>
          <p:cNvSpPr/>
          <p:nvPr/>
        </p:nvSpPr>
        <p:spPr>
          <a:xfrm>
            <a:off x="8274602" y="-43543"/>
            <a:ext cx="3123806" cy="6281057"/>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7"/>
          <p:cNvSpPr txBox="1"/>
          <p:nvPr/>
        </p:nvSpPr>
        <p:spPr>
          <a:xfrm rot="-5400000">
            <a:off x="7865189" y="1156795"/>
            <a:ext cx="2212043"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s-PE" sz="4400" u="none" cap="none" strike="noStrike">
                <a:solidFill>
                  <a:schemeClr val="lt1"/>
                </a:solidFill>
                <a:latin typeface="Roboto Slab"/>
                <a:ea typeface="Roboto Slab"/>
                <a:cs typeface="Roboto Slab"/>
                <a:sym typeface="Roboto Slab"/>
              </a:rPr>
              <a:t>Tema</a:t>
            </a:r>
            <a:endParaRPr b="0" i="0" sz="4400" u="none" cap="none" strike="noStrike">
              <a:solidFill>
                <a:schemeClr val="lt1"/>
              </a:solidFill>
              <a:latin typeface="Roboto Slab"/>
              <a:ea typeface="Roboto Slab"/>
              <a:cs typeface="Roboto Slab"/>
              <a:sym typeface="Roboto Slab"/>
            </a:endParaRPr>
          </a:p>
        </p:txBody>
      </p:sp>
      <p:sp>
        <p:nvSpPr>
          <p:cNvPr id="37" name="Google Shape;37;p7"/>
          <p:cNvSpPr txBox="1"/>
          <p:nvPr/>
        </p:nvSpPr>
        <p:spPr>
          <a:xfrm>
            <a:off x="8108401" y="3239760"/>
            <a:ext cx="2212043" cy="31547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900"/>
              <a:buFont typeface="Arial"/>
              <a:buNone/>
            </a:pPr>
            <a:r>
              <a:rPr b="0" i="0" lang="es-PE" sz="19900" u="none" cap="none" strike="noStrike">
                <a:solidFill>
                  <a:schemeClr val="lt1"/>
                </a:solidFill>
                <a:latin typeface="Roboto"/>
                <a:ea typeface="Roboto"/>
                <a:cs typeface="Roboto"/>
                <a:sym typeface="Roboto"/>
              </a:rPr>
              <a:t>1</a:t>
            </a:r>
            <a:endParaRPr b="0" i="0" sz="19900" u="none" cap="none" strike="noStrike">
              <a:solidFill>
                <a:schemeClr val="lt1"/>
              </a:solidFill>
              <a:latin typeface="Roboto"/>
              <a:ea typeface="Roboto"/>
              <a:cs typeface="Roboto"/>
              <a:sym typeface="Roboto"/>
            </a:endParaRPr>
          </a:p>
        </p:txBody>
      </p:sp>
      <p:sp>
        <p:nvSpPr>
          <p:cNvPr id="38" name="Google Shape;38;p7"/>
          <p:cNvSpPr txBox="1"/>
          <p:nvPr/>
        </p:nvSpPr>
        <p:spPr>
          <a:xfrm>
            <a:off x="9806777" y="4397197"/>
            <a:ext cx="1458337"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Roboto"/>
                <a:ea typeface="Roboto"/>
                <a:cs typeface="Roboto"/>
                <a:sym typeface="Roboto"/>
              </a:rPr>
              <a:t>Planeamiento Estratégico</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ación">
  <p:cSld name="2_Comparación">
    <p:spTree>
      <p:nvGrpSpPr>
        <p:cNvPr id="39" name="Shape 39"/>
        <p:cNvGrpSpPr/>
        <p:nvPr/>
      </p:nvGrpSpPr>
      <p:grpSpPr>
        <a:xfrm>
          <a:off x="0" y="0"/>
          <a:ext cx="0" cy="0"/>
          <a:chOff x="0" y="0"/>
          <a:chExt cx="0" cy="0"/>
        </a:xfrm>
      </p:grpSpPr>
      <p:sp>
        <p:nvSpPr>
          <p:cNvPr id="40" name="Google Shape;40;p8"/>
          <p:cNvSpPr/>
          <p:nvPr/>
        </p:nvSpPr>
        <p:spPr>
          <a:xfrm>
            <a:off x="0" y="0"/>
            <a:ext cx="590550" cy="6858000"/>
          </a:xfrm>
          <a:prstGeom prst="rect">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8"/>
          <p:cNvSpPr/>
          <p:nvPr/>
        </p:nvSpPr>
        <p:spPr>
          <a:xfrm>
            <a:off x="11996057" y="0"/>
            <a:ext cx="195943" cy="6858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 name="Google Shape;42;p8"/>
          <p:cNvSpPr/>
          <p:nvPr/>
        </p:nvSpPr>
        <p:spPr>
          <a:xfrm>
            <a:off x="590550" y="0"/>
            <a:ext cx="104775" cy="6858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 name="Google Shape;43;p8"/>
          <p:cNvSpPr txBox="1"/>
          <p:nvPr/>
        </p:nvSpPr>
        <p:spPr>
          <a:xfrm rot="-5400000">
            <a:off x="-2566290" y="3147611"/>
            <a:ext cx="5745753"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s-PE" sz="1400" u="none" cap="none" strike="noStrike">
                <a:solidFill>
                  <a:schemeClr val="lt1"/>
                </a:solidFill>
                <a:latin typeface="Roboto"/>
                <a:ea typeface="Roboto"/>
                <a:cs typeface="Roboto"/>
                <a:sym typeface="Roboto"/>
              </a:rPr>
              <a:t>Planificación Estratégica para el Desarrollo Nacional - Se</a:t>
            </a:r>
            <a:r>
              <a:rPr lang="es-PE">
                <a:solidFill>
                  <a:schemeClr val="lt1"/>
                </a:solidFill>
                <a:latin typeface="Roboto"/>
                <a:ea typeface="Roboto"/>
                <a:cs typeface="Roboto"/>
                <a:sym typeface="Roboto"/>
              </a:rPr>
              <a:t>sión</a:t>
            </a:r>
            <a:r>
              <a:rPr b="0" i="0" lang="es-PE" sz="1400" u="none" cap="none" strike="noStrike">
                <a:solidFill>
                  <a:schemeClr val="lt1"/>
                </a:solidFill>
                <a:latin typeface="Roboto"/>
                <a:ea typeface="Roboto"/>
                <a:cs typeface="Roboto"/>
                <a:sym typeface="Roboto"/>
              </a:rPr>
              <a:t> 1</a:t>
            </a:r>
            <a:endParaRPr b="0" i="0" sz="14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44" name="Shape 44"/>
        <p:cNvGrpSpPr/>
        <p:nvPr/>
      </p:nvGrpSpPr>
      <p:grpSpPr>
        <a:xfrm>
          <a:off x="0" y="0"/>
          <a:ext cx="0" cy="0"/>
          <a:chOff x="0" y="0"/>
          <a:chExt cx="0" cy="0"/>
        </a:xfrm>
      </p:grpSpPr>
      <p:sp>
        <p:nvSpPr>
          <p:cNvPr id="45" name="Google Shape;45;p9"/>
          <p:cNvSpPr/>
          <p:nvPr/>
        </p:nvSpPr>
        <p:spPr>
          <a:xfrm>
            <a:off x="5" y="0"/>
            <a:ext cx="1208314" cy="6858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 name="Google Shape;46;p9"/>
          <p:cNvSpPr/>
          <p:nvPr/>
        </p:nvSpPr>
        <p:spPr>
          <a:xfrm>
            <a:off x="1208318" y="0"/>
            <a:ext cx="10983682" cy="6858000"/>
          </a:xfrm>
          <a:prstGeom prst="rect">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 name="Google Shape;47;p9"/>
          <p:cNvSpPr txBox="1"/>
          <p:nvPr/>
        </p:nvSpPr>
        <p:spPr>
          <a:xfrm rot="-5400000">
            <a:off x="-1514232" y="3075057"/>
            <a:ext cx="423678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PE" sz="4000" u="none" cap="none" strike="noStrike">
                <a:solidFill>
                  <a:schemeClr val="lt1"/>
                </a:solidFill>
                <a:latin typeface="Roboto Slab"/>
                <a:ea typeface="Roboto Slab"/>
                <a:cs typeface="Roboto Slab"/>
                <a:sym typeface="Roboto Slab"/>
              </a:rPr>
              <a:t>Conclusiones</a:t>
            </a:r>
            <a:endParaRPr b="0" i="0" sz="4000" u="none" cap="none" strike="noStrike">
              <a:solidFill>
                <a:schemeClr val="lt1"/>
              </a:solidFill>
              <a:latin typeface="Roboto Slab"/>
              <a:ea typeface="Roboto Slab"/>
              <a:cs typeface="Roboto Slab"/>
              <a:sym typeface="Roboto Slab"/>
            </a:endParaRPr>
          </a:p>
        </p:txBody>
      </p:sp>
      <p:pic>
        <p:nvPicPr>
          <p:cNvPr id="48" name="Google Shape;48;p9"/>
          <p:cNvPicPr preferRelativeResize="0"/>
          <p:nvPr/>
        </p:nvPicPr>
        <p:blipFill rotWithShape="1">
          <a:blip r:embed="rId2">
            <a:alphaModFix/>
          </a:blip>
          <a:srcRect b="0" l="0" r="0" t="0"/>
          <a:stretch/>
        </p:blipFill>
        <p:spPr>
          <a:xfrm>
            <a:off x="9041812" y="1"/>
            <a:ext cx="3150187" cy="685799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49" name="Shape 49"/>
        <p:cNvGrpSpPr/>
        <p:nvPr/>
      </p:nvGrpSpPr>
      <p:grpSpPr>
        <a:xfrm>
          <a:off x="0" y="0"/>
          <a:ext cx="0" cy="0"/>
          <a:chOff x="0" y="0"/>
          <a:chExt cx="0" cy="0"/>
        </a:xfrm>
      </p:grpSpPr>
      <p:sp>
        <p:nvSpPr>
          <p:cNvPr id="50" name="Google Shape;50;p10"/>
          <p:cNvSpPr/>
          <p:nvPr/>
        </p:nvSpPr>
        <p:spPr>
          <a:xfrm>
            <a:off x="5" y="0"/>
            <a:ext cx="1208314" cy="6858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 name="Google Shape;51;p10"/>
          <p:cNvSpPr/>
          <p:nvPr/>
        </p:nvSpPr>
        <p:spPr>
          <a:xfrm>
            <a:off x="1208318" y="0"/>
            <a:ext cx="10983682" cy="6858000"/>
          </a:xfrm>
          <a:prstGeom prst="rect">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 name="Google Shape;52;p10"/>
          <p:cNvSpPr txBox="1"/>
          <p:nvPr/>
        </p:nvSpPr>
        <p:spPr>
          <a:xfrm rot="-5400000">
            <a:off x="-1514232" y="3075057"/>
            <a:ext cx="423678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PE" sz="4000" u="none" cap="none" strike="noStrike">
                <a:solidFill>
                  <a:schemeClr val="lt1"/>
                </a:solidFill>
                <a:latin typeface="Roboto Slab"/>
                <a:ea typeface="Roboto Slab"/>
                <a:cs typeface="Roboto Slab"/>
                <a:sym typeface="Roboto Slab"/>
              </a:rPr>
              <a:t>Referencias</a:t>
            </a:r>
            <a:endParaRPr b="0" i="0" sz="4000" u="none" cap="none" strike="noStrike">
              <a:solidFill>
                <a:schemeClr val="lt1"/>
              </a:solidFill>
              <a:latin typeface="Roboto Slab"/>
              <a:ea typeface="Roboto Slab"/>
              <a:cs typeface="Roboto Slab"/>
              <a:sym typeface="Roboto Slab"/>
            </a:endParaRPr>
          </a:p>
        </p:txBody>
      </p:sp>
      <p:pic>
        <p:nvPicPr>
          <p:cNvPr id="53" name="Google Shape;53;p10"/>
          <p:cNvPicPr preferRelativeResize="0"/>
          <p:nvPr/>
        </p:nvPicPr>
        <p:blipFill rotWithShape="1">
          <a:blip r:embed="rId2">
            <a:alphaModFix/>
          </a:blip>
          <a:srcRect b="0" l="0" r="0" t="0"/>
          <a:stretch/>
        </p:blipFill>
        <p:spPr>
          <a:xfrm>
            <a:off x="9042257" y="1"/>
            <a:ext cx="3149298" cy="68579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hyperlink" Target="https://www.ceplan.gob.pe/documentos_/sistema-nacional-de-planeamiento-estrategico-ceplan-21-07-17/"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3.jpg"/><Relationship Id="rId4" Type="http://schemas.openxmlformats.org/officeDocument/2006/relationships/hyperlink" Target="https://elcomercio.pe/autor/sebastiao-mendonca-ferreira" TargetMode="External"/><Relationship Id="rId5" Type="http://schemas.openxmlformats.org/officeDocument/2006/relationships/hyperlink" Target="https://elcomercio.pe/opinion/columnistas/peru-2050-juan-jose-garrido-koechlin-noticia-599365" TargetMode="External"/><Relationship Id="rId6" Type="http://schemas.openxmlformats.org/officeDocument/2006/relationships/hyperlink" Target="https://elcomercio.pe/opinion/colaboradores/pensar-peru-2050-sebastiao-mendonca-ferreira-noticia-6158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9.jp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36.png"/><Relationship Id="rId7" Type="http://schemas.openxmlformats.org/officeDocument/2006/relationships/image" Target="../media/image30.png"/><Relationship Id="rId8"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3.jp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hyperlink" Target="https://www.youtube.com/watch?v=2Py0dVak64w" TargetMode="External"/><Relationship Id="rId7" Type="http://schemas.openxmlformats.org/officeDocument/2006/relationships/hyperlink" Target="https://www.youtube.com/watch?v=ohT3J5jSfh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hyperlink" Target="https://www.ceplan.gob.pe/documentos_/plan-bicentenario-el-peru-hacia-el-202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youtube.com/watch?v=x3PLhcALlHU"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4.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nvSpPr>
        <p:spPr>
          <a:xfrm>
            <a:off x="470141" y="2723281"/>
            <a:ext cx="57006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PE" sz="4000" u="none" cap="none" strike="noStrike">
                <a:solidFill>
                  <a:schemeClr val="lt1"/>
                </a:solidFill>
                <a:latin typeface="Roboto Slab"/>
                <a:ea typeface="Roboto Slab"/>
                <a:cs typeface="Roboto Slab"/>
                <a:sym typeface="Roboto Slab"/>
              </a:rPr>
              <a:t>Planificación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0" lang="es-PE" sz="4000" u="none" cap="none" strike="noStrike">
                <a:solidFill>
                  <a:schemeClr val="lt1"/>
                </a:solidFill>
                <a:latin typeface="Roboto Slab"/>
                <a:ea typeface="Roboto Slab"/>
                <a:cs typeface="Roboto Slab"/>
                <a:sym typeface="Roboto Slab"/>
              </a:rPr>
              <a:t>Estratégica para el Desarrollo Nacional  </a:t>
            </a:r>
            <a:endParaRPr b="0" i="0" sz="4000" u="none" cap="none" strike="noStrike">
              <a:solidFill>
                <a:srgbClr val="000000"/>
              </a:solidFill>
              <a:latin typeface="Arial"/>
              <a:ea typeface="Arial"/>
              <a:cs typeface="Arial"/>
              <a:sym typeface="Arial"/>
            </a:endParaRPr>
          </a:p>
        </p:txBody>
      </p:sp>
      <p:sp>
        <p:nvSpPr>
          <p:cNvPr id="118" name="Google Shape;118;p22"/>
          <p:cNvSpPr txBox="1"/>
          <p:nvPr/>
        </p:nvSpPr>
        <p:spPr>
          <a:xfrm>
            <a:off x="535455" y="4730326"/>
            <a:ext cx="1441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Roboto Slab"/>
                <a:ea typeface="Roboto Slab"/>
                <a:cs typeface="Roboto Slab"/>
                <a:sym typeface="Roboto Slab"/>
              </a:rPr>
              <a:t>Se</a:t>
            </a:r>
            <a:r>
              <a:rPr lang="es-PE" sz="1800">
                <a:solidFill>
                  <a:schemeClr val="lt1"/>
                </a:solidFill>
                <a:latin typeface="Roboto Slab"/>
                <a:ea typeface="Roboto Slab"/>
                <a:cs typeface="Roboto Slab"/>
                <a:sym typeface="Roboto Slab"/>
              </a:rPr>
              <a:t>sión</a:t>
            </a:r>
            <a:r>
              <a:rPr b="0" i="0" lang="es-PE" sz="1800" u="none" cap="none" strike="noStrike">
                <a:solidFill>
                  <a:schemeClr val="lt1"/>
                </a:solidFill>
                <a:latin typeface="Roboto Slab"/>
                <a:ea typeface="Roboto Slab"/>
                <a:cs typeface="Roboto Slab"/>
                <a:sym typeface="Roboto Slab"/>
              </a:rPr>
              <a:t> 1</a:t>
            </a:r>
            <a:endParaRPr b="0" i="0" sz="1800" u="none" cap="none" strike="noStrike">
              <a:solidFill>
                <a:schemeClr val="lt1"/>
              </a:solidFill>
              <a:latin typeface="Roboto Slab"/>
              <a:ea typeface="Roboto Slab"/>
              <a:cs typeface="Roboto Slab"/>
              <a:sym typeface="Roboto Slab"/>
            </a:endParaRPr>
          </a:p>
        </p:txBody>
      </p:sp>
      <p:sp>
        <p:nvSpPr>
          <p:cNvPr id="119" name="Google Shape;119;p22"/>
          <p:cNvSpPr txBox="1"/>
          <p:nvPr/>
        </p:nvSpPr>
        <p:spPr>
          <a:xfrm>
            <a:off x="535455" y="5917002"/>
            <a:ext cx="194413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Roboto"/>
                <a:ea typeface="Roboto"/>
                <a:cs typeface="Roboto"/>
                <a:sym typeface="Roboto"/>
              </a:rPr>
              <a:t>Tema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Roboto"/>
                <a:ea typeface="Roboto"/>
                <a:cs typeface="Roboto"/>
                <a:sym typeface="Roboto"/>
              </a:rPr>
              <a:t>Planteamiento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Roboto"/>
                <a:ea typeface="Roboto"/>
                <a:cs typeface="Roboto"/>
                <a:sym typeface="Roboto"/>
              </a:rPr>
              <a:t>Estratégico</a:t>
            </a:r>
            <a:endParaRPr b="0" i="0" sz="1600" u="none" cap="none" strike="noStrike">
              <a:solidFill>
                <a:schemeClr val="lt1"/>
              </a:solidFill>
              <a:latin typeface="Roboto"/>
              <a:ea typeface="Roboto"/>
              <a:cs typeface="Roboto"/>
              <a:sym typeface="Roboto"/>
            </a:endParaRPr>
          </a:p>
        </p:txBody>
      </p:sp>
      <p:sp>
        <p:nvSpPr>
          <p:cNvPr id="120" name="Google Shape;120;p22"/>
          <p:cNvSpPr txBox="1"/>
          <p:nvPr/>
        </p:nvSpPr>
        <p:spPr>
          <a:xfrm>
            <a:off x="3064471" y="5917002"/>
            <a:ext cx="2247758" cy="1046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Roboto"/>
                <a:ea typeface="Roboto"/>
                <a:cs typeface="Roboto"/>
                <a:sym typeface="Roboto"/>
              </a:rPr>
              <a:t>Tema 2: </a:t>
            </a:r>
            <a:endParaRPr b="1" i="0" sz="16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Roboto"/>
                <a:ea typeface="Roboto"/>
                <a:cs typeface="Roboto"/>
                <a:sym typeface="Roboto"/>
              </a:rPr>
              <a:t>Planteamiento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Roboto"/>
                <a:ea typeface="Roboto"/>
                <a:cs typeface="Roboto"/>
                <a:sym typeface="Roboto"/>
              </a:rPr>
              <a:t>Estratégico en el Perú</a:t>
            </a:r>
            <a:endParaRPr b="0" i="0" sz="16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p:nvPr/>
        </p:nvSpPr>
        <p:spPr>
          <a:xfrm flipH="1">
            <a:off x="1340065" y="911927"/>
            <a:ext cx="45720" cy="603343"/>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 name="Google Shape;227;p31"/>
          <p:cNvSpPr txBox="1"/>
          <p:nvPr/>
        </p:nvSpPr>
        <p:spPr>
          <a:xfrm>
            <a:off x="1340065" y="911927"/>
            <a:ext cx="49680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2A395B"/>
                </a:solidFill>
                <a:latin typeface="Roboto Slab"/>
                <a:ea typeface="Roboto Slab"/>
                <a:cs typeface="Roboto Slab"/>
                <a:sym typeface="Roboto Slab"/>
              </a:rPr>
              <a:t>Términos Claves en Planeamiento</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2A395B"/>
                </a:solidFill>
                <a:latin typeface="Roboto Slab"/>
                <a:ea typeface="Roboto Slab"/>
                <a:cs typeface="Roboto Slab"/>
                <a:sym typeface="Roboto Slab"/>
              </a:rPr>
              <a:t> Estratégico</a:t>
            </a:r>
            <a:endParaRPr b="0" i="0" sz="1900" u="none" cap="none" strike="noStrike">
              <a:solidFill>
                <a:srgbClr val="2A395B"/>
              </a:solidFill>
              <a:latin typeface="Roboto Slab"/>
              <a:ea typeface="Roboto Slab"/>
              <a:cs typeface="Roboto Slab"/>
              <a:sym typeface="Roboto Slab"/>
            </a:endParaRPr>
          </a:p>
        </p:txBody>
      </p:sp>
      <p:pic>
        <p:nvPicPr>
          <p:cNvPr id="228" name="Google Shape;228;p31"/>
          <p:cNvPicPr preferRelativeResize="0"/>
          <p:nvPr/>
        </p:nvPicPr>
        <p:blipFill rotWithShape="1">
          <a:blip r:embed="rId3">
            <a:alphaModFix/>
          </a:blip>
          <a:srcRect b="0" l="0" r="51186" t="0"/>
          <a:stretch/>
        </p:blipFill>
        <p:spPr>
          <a:xfrm flipH="1">
            <a:off x="7327900" y="-748"/>
            <a:ext cx="4713282" cy="6858748"/>
          </a:xfrm>
          <a:prstGeom prst="rect">
            <a:avLst/>
          </a:prstGeom>
          <a:noFill/>
          <a:ln>
            <a:noFill/>
          </a:ln>
        </p:spPr>
      </p:pic>
      <p:grpSp>
        <p:nvGrpSpPr>
          <p:cNvPr id="229" name="Google Shape;229;p31"/>
          <p:cNvGrpSpPr/>
          <p:nvPr/>
        </p:nvGrpSpPr>
        <p:grpSpPr>
          <a:xfrm>
            <a:off x="1190937" y="2770164"/>
            <a:ext cx="1444012" cy="1106908"/>
            <a:chOff x="1116624" y="2989385"/>
            <a:chExt cx="1754241" cy="1512277"/>
          </a:xfrm>
        </p:grpSpPr>
        <p:sp>
          <p:nvSpPr>
            <p:cNvPr id="230" name="Google Shape;230;p31"/>
            <p:cNvSpPr/>
            <p:nvPr/>
          </p:nvSpPr>
          <p:spPr>
            <a:xfrm>
              <a:off x="1116624" y="2989385"/>
              <a:ext cx="1754241" cy="1512277"/>
            </a:xfrm>
            <a:prstGeom prst="hexagon">
              <a:avLst>
                <a:gd fmla="val 25000" name="adj"/>
                <a:gd fmla="val 115470" name="vf"/>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31" name="Google Shape;231;p31"/>
            <p:cNvSpPr txBox="1"/>
            <p:nvPr/>
          </p:nvSpPr>
          <p:spPr>
            <a:xfrm>
              <a:off x="1353333" y="3452029"/>
              <a:ext cx="1270212" cy="58768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Visión</a:t>
              </a:r>
              <a:endParaRPr b="0" i="0" sz="1100" u="none" cap="none" strike="noStrike">
                <a:solidFill>
                  <a:schemeClr val="lt1"/>
                </a:solidFill>
                <a:latin typeface="Roboto"/>
                <a:ea typeface="Roboto"/>
                <a:cs typeface="Roboto"/>
                <a:sym typeface="Roboto"/>
              </a:endParaRPr>
            </a:p>
          </p:txBody>
        </p:sp>
      </p:grpSp>
      <p:grpSp>
        <p:nvGrpSpPr>
          <p:cNvPr id="232" name="Google Shape;232;p31"/>
          <p:cNvGrpSpPr/>
          <p:nvPr/>
        </p:nvGrpSpPr>
        <p:grpSpPr>
          <a:xfrm>
            <a:off x="1201705" y="3917500"/>
            <a:ext cx="1444012" cy="1106908"/>
            <a:chOff x="1116624" y="2989385"/>
            <a:chExt cx="1754241" cy="1512277"/>
          </a:xfrm>
        </p:grpSpPr>
        <p:sp>
          <p:nvSpPr>
            <p:cNvPr id="233" name="Google Shape;233;p31"/>
            <p:cNvSpPr/>
            <p:nvPr/>
          </p:nvSpPr>
          <p:spPr>
            <a:xfrm>
              <a:off x="1116624" y="2989385"/>
              <a:ext cx="1754241" cy="1512277"/>
            </a:xfrm>
            <a:prstGeom prst="hexagon">
              <a:avLst>
                <a:gd fmla="val 25000" name="adj"/>
                <a:gd fmla="val 115470" name="vf"/>
              </a:avLst>
            </a:prstGeom>
            <a:solidFill>
              <a:srgbClr val="2A39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34" name="Google Shape;234;p31"/>
            <p:cNvSpPr txBox="1"/>
            <p:nvPr/>
          </p:nvSpPr>
          <p:spPr>
            <a:xfrm>
              <a:off x="1212670" y="3381145"/>
              <a:ext cx="1542387" cy="99905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Objetivos CP</a:t>
              </a:r>
              <a:endParaRPr b="0" i="0" sz="1800" u="none" cap="none" strike="noStrike">
                <a:solidFill>
                  <a:schemeClr val="dk1"/>
                </a:solidFill>
                <a:latin typeface="Roboto"/>
                <a:ea typeface="Roboto"/>
                <a:cs typeface="Roboto"/>
                <a:sym typeface="Roboto"/>
              </a:endParaRPr>
            </a:p>
          </p:txBody>
        </p:sp>
      </p:grpSp>
      <p:grpSp>
        <p:nvGrpSpPr>
          <p:cNvPr id="235" name="Google Shape;235;p31"/>
          <p:cNvGrpSpPr/>
          <p:nvPr/>
        </p:nvGrpSpPr>
        <p:grpSpPr>
          <a:xfrm>
            <a:off x="2402325" y="3340500"/>
            <a:ext cx="1444012" cy="1106908"/>
            <a:chOff x="1116624" y="2989385"/>
            <a:chExt cx="1754241" cy="1512277"/>
          </a:xfrm>
        </p:grpSpPr>
        <p:sp>
          <p:nvSpPr>
            <p:cNvPr id="236" name="Google Shape;236;p31"/>
            <p:cNvSpPr/>
            <p:nvPr/>
          </p:nvSpPr>
          <p:spPr>
            <a:xfrm>
              <a:off x="1116624" y="2989385"/>
              <a:ext cx="1754241" cy="1512277"/>
            </a:xfrm>
            <a:prstGeom prst="hexagon">
              <a:avLst>
                <a:gd fmla="val 25000" name="adj"/>
                <a:gd fmla="val 115470" name="vf"/>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37" name="Google Shape;237;p31"/>
            <p:cNvSpPr txBox="1"/>
            <p:nvPr/>
          </p:nvSpPr>
          <p:spPr>
            <a:xfrm>
              <a:off x="1339215" y="3514879"/>
              <a:ext cx="1270212" cy="587683"/>
            </a:xfrm>
            <a:prstGeom prst="rect">
              <a:avLst/>
            </a:prstGeom>
            <a:solidFill>
              <a:srgbClr val="6F233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Misión</a:t>
              </a:r>
              <a:endParaRPr b="0" i="0" sz="1800" u="none" cap="none" strike="noStrike">
                <a:solidFill>
                  <a:schemeClr val="dk1"/>
                </a:solidFill>
                <a:latin typeface="Roboto"/>
                <a:ea typeface="Roboto"/>
                <a:cs typeface="Roboto"/>
                <a:sym typeface="Roboto"/>
              </a:endParaRPr>
            </a:p>
          </p:txBody>
        </p:sp>
      </p:grpSp>
      <p:grpSp>
        <p:nvGrpSpPr>
          <p:cNvPr id="238" name="Google Shape;238;p31"/>
          <p:cNvGrpSpPr/>
          <p:nvPr/>
        </p:nvGrpSpPr>
        <p:grpSpPr>
          <a:xfrm>
            <a:off x="2401771" y="2202190"/>
            <a:ext cx="1444012" cy="1106908"/>
            <a:chOff x="1116624" y="2989385"/>
            <a:chExt cx="1754241" cy="1512277"/>
          </a:xfrm>
        </p:grpSpPr>
        <p:sp>
          <p:nvSpPr>
            <p:cNvPr id="239" name="Google Shape;239;p31"/>
            <p:cNvSpPr/>
            <p:nvPr/>
          </p:nvSpPr>
          <p:spPr>
            <a:xfrm>
              <a:off x="1116624" y="2989385"/>
              <a:ext cx="1754241" cy="1512277"/>
            </a:xfrm>
            <a:prstGeom prst="hexagon">
              <a:avLst>
                <a:gd fmla="val 25000" name="adj"/>
                <a:gd fmla="val 115470" name="vf"/>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40" name="Google Shape;240;p31"/>
            <p:cNvSpPr txBox="1"/>
            <p:nvPr/>
          </p:nvSpPr>
          <p:spPr>
            <a:xfrm>
              <a:off x="1282211" y="3408008"/>
              <a:ext cx="1443391" cy="58768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Mercado</a:t>
              </a:r>
              <a:endParaRPr b="0" i="0" sz="1400" u="none" cap="none" strike="noStrike">
                <a:solidFill>
                  <a:schemeClr val="lt1"/>
                </a:solidFill>
                <a:latin typeface="Roboto"/>
                <a:ea typeface="Roboto"/>
                <a:cs typeface="Roboto"/>
                <a:sym typeface="Roboto"/>
              </a:endParaRPr>
            </a:p>
          </p:txBody>
        </p:sp>
      </p:grpSp>
      <p:grpSp>
        <p:nvGrpSpPr>
          <p:cNvPr id="241" name="Google Shape;241;p31"/>
          <p:cNvGrpSpPr/>
          <p:nvPr/>
        </p:nvGrpSpPr>
        <p:grpSpPr>
          <a:xfrm>
            <a:off x="6026373" y="5027377"/>
            <a:ext cx="1444012" cy="1133046"/>
            <a:chOff x="1116624" y="2989385"/>
            <a:chExt cx="1754241" cy="1547989"/>
          </a:xfrm>
        </p:grpSpPr>
        <p:sp>
          <p:nvSpPr>
            <p:cNvPr id="242" name="Google Shape;242;p31"/>
            <p:cNvSpPr/>
            <p:nvPr/>
          </p:nvSpPr>
          <p:spPr>
            <a:xfrm>
              <a:off x="1116624" y="2989385"/>
              <a:ext cx="1754241" cy="1512277"/>
            </a:xfrm>
            <a:prstGeom prst="hexagon">
              <a:avLst>
                <a:gd fmla="val 25000" name="adj"/>
                <a:gd fmla="val 115470" name="vf"/>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43" name="Google Shape;243;p31"/>
            <p:cNvSpPr txBox="1"/>
            <p:nvPr/>
          </p:nvSpPr>
          <p:spPr>
            <a:xfrm>
              <a:off x="1170871" y="3538319"/>
              <a:ext cx="1695997" cy="99905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Objetivos LP</a:t>
              </a:r>
              <a:endParaRPr b="0" i="0" sz="1800" u="none" cap="none" strike="noStrike">
                <a:solidFill>
                  <a:schemeClr val="dk1"/>
                </a:solidFill>
                <a:latin typeface="Roboto"/>
                <a:ea typeface="Roboto"/>
                <a:cs typeface="Roboto"/>
                <a:sym typeface="Roboto"/>
              </a:endParaRPr>
            </a:p>
          </p:txBody>
        </p:sp>
      </p:grpSp>
      <p:grpSp>
        <p:nvGrpSpPr>
          <p:cNvPr id="244" name="Google Shape;244;p31"/>
          <p:cNvGrpSpPr/>
          <p:nvPr/>
        </p:nvGrpSpPr>
        <p:grpSpPr>
          <a:xfrm>
            <a:off x="2412440" y="4494351"/>
            <a:ext cx="1444011" cy="1106908"/>
            <a:chOff x="1116624" y="2989385"/>
            <a:chExt cx="1754241" cy="1512277"/>
          </a:xfrm>
        </p:grpSpPr>
        <p:sp>
          <p:nvSpPr>
            <p:cNvPr id="245" name="Google Shape;245;p31"/>
            <p:cNvSpPr/>
            <p:nvPr/>
          </p:nvSpPr>
          <p:spPr>
            <a:xfrm>
              <a:off x="1116624" y="2989385"/>
              <a:ext cx="1754241" cy="1512277"/>
            </a:xfrm>
            <a:prstGeom prst="hexagon">
              <a:avLst>
                <a:gd fmla="val 25000" name="adj"/>
                <a:gd fmla="val 115470" name="vf"/>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46" name="Google Shape;246;p31"/>
            <p:cNvSpPr txBox="1"/>
            <p:nvPr/>
          </p:nvSpPr>
          <p:spPr>
            <a:xfrm>
              <a:off x="1284210" y="3503499"/>
              <a:ext cx="1400657" cy="444631"/>
            </a:xfrm>
            <a:prstGeom prst="rect">
              <a:avLst/>
            </a:prstGeom>
            <a:solidFill>
              <a:srgbClr val="27345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Roboto"/>
                <a:buNone/>
              </a:pPr>
              <a:r>
                <a:rPr b="0" i="0" lang="es-PE" sz="1200" u="none" cap="none" strike="noStrike">
                  <a:solidFill>
                    <a:schemeClr val="lt1"/>
                  </a:solidFill>
                  <a:latin typeface="Roboto"/>
                  <a:ea typeface="Roboto"/>
                  <a:cs typeface="Roboto"/>
                  <a:sym typeface="Roboto"/>
                </a:rPr>
                <a:t>Competidores</a:t>
              </a:r>
              <a:endParaRPr b="0" i="0" sz="1200" u="none" cap="none" strike="noStrike">
                <a:solidFill>
                  <a:schemeClr val="lt1"/>
                </a:solidFill>
                <a:latin typeface="Roboto"/>
                <a:ea typeface="Roboto"/>
                <a:cs typeface="Roboto"/>
                <a:sym typeface="Roboto"/>
              </a:endParaRPr>
            </a:p>
          </p:txBody>
        </p:sp>
      </p:grpSp>
      <p:sp>
        <p:nvSpPr>
          <p:cNvPr id="247" name="Google Shape;247;p31"/>
          <p:cNvSpPr/>
          <p:nvPr/>
        </p:nvSpPr>
        <p:spPr>
          <a:xfrm>
            <a:off x="3615816" y="3893954"/>
            <a:ext cx="1444012" cy="1106908"/>
          </a:xfrm>
          <a:prstGeom prst="hexagon">
            <a:avLst>
              <a:gd fmla="val 25000" name="adj"/>
              <a:gd fmla="val 115470" name="vf"/>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48" name="Google Shape;248;p31"/>
          <p:cNvSpPr/>
          <p:nvPr/>
        </p:nvSpPr>
        <p:spPr>
          <a:xfrm>
            <a:off x="3602810" y="2757262"/>
            <a:ext cx="1444012" cy="1106908"/>
          </a:xfrm>
          <a:prstGeom prst="hexagon">
            <a:avLst>
              <a:gd fmla="val 25000" name="adj"/>
              <a:gd fmla="val 115470" name="vf"/>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249" name="Google Shape;249;p31"/>
          <p:cNvGrpSpPr/>
          <p:nvPr/>
        </p:nvGrpSpPr>
        <p:grpSpPr>
          <a:xfrm>
            <a:off x="1229070" y="5074930"/>
            <a:ext cx="1444012" cy="1106908"/>
            <a:chOff x="1116624" y="2989385"/>
            <a:chExt cx="1754241" cy="1512277"/>
          </a:xfrm>
        </p:grpSpPr>
        <p:sp>
          <p:nvSpPr>
            <p:cNvPr id="250" name="Google Shape;250;p31"/>
            <p:cNvSpPr/>
            <p:nvPr/>
          </p:nvSpPr>
          <p:spPr>
            <a:xfrm>
              <a:off x="1116624" y="2989385"/>
              <a:ext cx="1754241" cy="1512277"/>
            </a:xfrm>
            <a:prstGeom prst="hexagon">
              <a:avLst>
                <a:gd fmla="val 25000" name="adj"/>
                <a:gd fmla="val 115470" name="vf"/>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51" name="Google Shape;251;p31"/>
            <p:cNvSpPr txBox="1"/>
            <p:nvPr/>
          </p:nvSpPr>
          <p:spPr>
            <a:xfrm>
              <a:off x="1153132" y="3378294"/>
              <a:ext cx="1695997" cy="58768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Estrategias</a:t>
              </a:r>
              <a:endParaRPr b="0" i="0" sz="1800" u="none" cap="none" strike="noStrike">
                <a:solidFill>
                  <a:schemeClr val="dk1"/>
                </a:solidFill>
                <a:latin typeface="Roboto"/>
                <a:ea typeface="Roboto"/>
                <a:cs typeface="Roboto"/>
                <a:sym typeface="Roboto"/>
              </a:endParaRPr>
            </a:p>
          </p:txBody>
        </p:sp>
      </p:grpSp>
      <p:grpSp>
        <p:nvGrpSpPr>
          <p:cNvPr id="252" name="Google Shape;252;p31"/>
          <p:cNvGrpSpPr/>
          <p:nvPr/>
        </p:nvGrpSpPr>
        <p:grpSpPr>
          <a:xfrm>
            <a:off x="6017194" y="3887012"/>
            <a:ext cx="1444012" cy="1106908"/>
            <a:chOff x="1116624" y="2989385"/>
            <a:chExt cx="1754241" cy="1512277"/>
          </a:xfrm>
        </p:grpSpPr>
        <p:sp>
          <p:nvSpPr>
            <p:cNvPr id="253" name="Google Shape;253;p31"/>
            <p:cNvSpPr/>
            <p:nvPr/>
          </p:nvSpPr>
          <p:spPr>
            <a:xfrm>
              <a:off x="1116624" y="2989385"/>
              <a:ext cx="1754241" cy="1512277"/>
            </a:xfrm>
            <a:prstGeom prst="hexagon">
              <a:avLst>
                <a:gd fmla="val 25000" name="adj"/>
                <a:gd fmla="val 115470" name="vf"/>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54" name="Google Shape;254;p31"/>
            <p:cNvSpPr txBox="1"/>
            <p:nvPr/>
          </p:nvSpPr>
          <p:spPr>
            <a:xfrm>
              <a:off x="1134487" y="3479860"/>
              <a:ext cx="1697588" cy="58768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Recursos</a:t>
              </a:r>
              <a:endParaRPr b="0" i="0" sz="1400" u="none" cap="none" strike="noStrike">
                <a:solidFill>
                  <a:schemeClr val="lt1"/>
                </a:solidFill>
                <a:latin typeface="Roboto"/>
                <a:ea typeface="Roboto"/>
                <a:cs typeface="Roboto"/>
                <a:sym typeface="Roboto"/>
              </a:endParaRPr>
            </a:p>
          </p:txBody>
        </p:sp>
      </p:grpSp>
      <p:grpSp>
        <p:nvGrpSpPr>
          <p:cNvPr id="255" name="Google Shape;255;p31"/>
          <p:cNvGrpSpPr/>
          <p:nvPr/>
        </p:nvGrpSpPr>
        <p:grpSpPr>
          <a:xfrm>
            <a:off x="4814060" y="3327411"/>
            <a:ext cx="1444012" cy="1106908"/>
            <a:chOff x="1116624" y="2989385"/>
            <a:chExt cx="1754241" cy="1512277"/>
          </a:xfrm>
        </p:grpSpPr>
        <p:sp>
          <p:nvSpPr>
            <p:cNvPr id="256" name="Google Shape;256;p31"/>
            <p:cNvSpPr/>
            <p:nvPr/>
          </p:nvSpPr>
          <p:spPr>
            <a:xfrm>
              <a:off x="1116624" y="2989385"/>
              <a:ext cx="1754241" cy="1512277"/>
            </a:xfrm>
            <a:prstGeom prst="hexagon">
              <a:avLst>
                <a:gd fmla="val 25000" name="adj"/>
                <a:gd fmla="val 115470" name="vf"/>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57" name="Google Shape;257;p31"/>
            <p:cNvSpPr txBox="1"/>
            <p:nvPr/>
          </p:nvSpPr>
          <p:spPr>
            <a:xfrm>
              <a:off x="1348623" y="3233791"/>
              <a:ext cx="1270212" cy="999058"/>
            </a:xfrm>
            <a:prstGeom prst="rect">
              <a:avLst/>
            </a:prstGeom>
            <a:solidFill>
              <a:srgbClr val="6F233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Análisis Interno</a:t>
              </a:r>
              <a:endParaRPr b="0" i="0" sz="1800" u="none" cap="none" strike="noStrike">
                <a:solidFill>
                  <a:schemeClr val="dk1"/>
                </a:solidFill>
                <a:latin typeface="Roboto"/>
                <a:ea typeface="Roboto"/>
                <a:cs typeface="Roboto"/>
                <a:sym typeface="Roboto"/>
              </a:endParaRPr>
            </a:p>
          </p:txBody>
        </p:sp>
      </p:grpSp>
      <p:grpSp>
        <p:nvGrpSpPr>
          <p:cNvPr id="258" name="Google Shape;258;p31"/>
          <p:cNvGrpSpPr/>
          <p:nvPr/>
        </p:nvGrpSpPr>
        <p:grpSpPr>
          <a:xfrm>
            <a:off x="7098003" y="3318619"/>
            <a:ext cx="1710269" cy="1106908"/>
            <a:chOff x="995467" y="2989385"/>
            <a:chExt cx="2077701" cy="1512277"/>
          </a:xfrm>
        </p:grpSpPr>
        <p:sp>
          <p:nvSpPr>
            <p:cNvPr id="259" name="Google Shape;259;p31"/>
            <p:cNvSpPr/>
            <p:nvPr/>
          </p:nvSpPr>
          <p:spPr>
            <a:xfrm>
              <a:off x="1116624" y="2989385"/>
              <a:ext cx="1754241" cy="1512277"/>
            </a:xfrm>
            <a:prstGeom prst="hexagon">
              <a:avLst>
                <a:gd fmla="val 25000" name="adj"/>
                <a:gd fmla="val 115470" name="vf"/>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60" name="Google Shape;260;p31"/>
            <p:cNvSpPr txBox="1"/>
            <p:nvPr/>
          </p:nvSpPr>
          <p:spPr>
            <a:xfrm>
              <a:off x="995467" y="3362096"/>
              <a:ext cx="2077701" cy="58768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Organización</a:t>
              </a:r>
              <a:endParaRPr b="0" i="0" sz="1400" u="none" cap="none" strike="noStrike">
                <a:solidFill>
                  <a:schemeClr val="lt1"/>
                </a:solidFill>
                <a:latin typeface="Roboto"/>
                <a:ea typeface="Roboto"/>
                <a:cs typeface="Roboto"/>
                <a:sym typeface="Roboto"/>
              </a:endParaRPr>
            </a:p>
          </p:txBody>
        </p:sp>
      </p:grpSp>
      <p:sp>
        <p:nvSpPr>
          <p:cNvPr id="261" name="Google Shape;261;p31"/>
          <p:cNvSpPr/>
          <p:nvPr/>
        </p:nvSpPr>
        <p:spPr>
          <a:xfrm>
            <a:off x="3609026" y="5046250"/>
            <a:ext cx="1444012" cy="1106908"/>
          </a:xfrm>
          <a:prstGeom prst="hexagon">
            <a:avLst>
              <a:gd fmla="val 25000" name="adj"/>
              <a:gd fmla="val 115470" name="vf"/>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262" name="Google Shape;262;p31"/>
          <p:cNvGrpSpPr/>
          <p:nvPr/>
        </p:nvGrpSpPr>
        <p:grpSpPr>
          <a:xfrm>
            <a:off x="4809495" y="4467107"/>
            <a:ext cx="1448577" cy="1106908"/>
            <a:chOff x="1116623" y="2989385"/>
            <a:chExt cx="1820480" cy="1512277"/>
          </a:xfrm>
        </p:grpSpPr>
        <p:sp>
          <p:nvSpPr>
            <p:cNvPr id="263" name="Google Shape;263;p31"/>
            <p:cNvSpPr/>
            <p:nvPr/>
          </p:nvSpPr>
          <p:spPr>
            <a:xfrm>
              <a:off x="1116623" y="2989385"/>
              <a:ext cx="1820480" cy="1512277"/>
            </a:xfrm>
            <a:prstGeom prst="hexagon">
              <a:avLst>
                <a:gd fmla="val 25000" name="adj"/>
                <a:gd fmla="val 115470" name="vf"/>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64" name="Google Shape;264;p31"/>
            <p:cNvSpPr txBox="1"/>
            <p:nvPr/>
          </p:nvSpPr>
          <p:spPr>
            <a:xfrm>
              <a:off x="1350114" y="3577068"/>
              <a:ext cx="1291989" cy="416680"/>
            </a:xfrm>
            <a:prstGeom prst="rect">
              <a:avLst/>
            </a:prstGeom>
            <a:solidFill>
              <a:srgbClr val="27345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Políticas</a:t>
              </a:r>
              <a:endParaRPr b="0" i="0" sz="1400" u="none" cap="none" strike="noStrike">
                <a:solidFill>
                  <a:schemeClr val="lt1"/>
                </a:solidFill>
                <a:latin typeface="Roboto"/>
                <a:ea typeface="Roboto"/>
                <a:cs typeface="Roboto"/>
                <a:sym typeface="Roboto"/>
              </a:endParaRPr>
            </a:p>
          </p:txBody>
        </p:sp>
      </p:grpSp>
      <p:sp>
        <p:nvSpPr>
          <p:cNvPr id="265" name="Google Shape;265;p31"/>
          <p:cNvSpPr/>
          <p:nvPr/>
        </p:nvSpPr>
        <p:spPr>
          <a:xfrm>
            <a:off x="6014302" y="2735619"/>
            <a:ext cx="1444012" cy="1106908"/>
          </a:xfrm>
          <a:prstGeom prst="hexagon">
            <a:avLst>
              <a:gd fmla="val 25000" name="adj"/>
              <a:gd fmla="val 115470" name="vf"/>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266" name="Google Shape;266;p31"/>
          <p:cNvGrpSpPr/>
          <p:nvPr/>
        </p:nvGrpSpPr>
        <p:grpSpPr>
          <a:xfrm>
            <a:off x="4704373" y="2175115"/>
            <a:ext cx="1628369" cy="1106908"/>
            <a:chOff x="752919" y="2681642"/>
            <a:chExt cx="1978206" cy="1512277"/>
          </a:xfrm>
        </p:grpSpPr>
        <p:sp>
          <p:nvSpPr>
            <p:cNvPr id="267" name="Google Shape;267;p31"/>
            <p:cNvSpPr/>
            <p:nvPr/>
          </p:nvSpPr>
          <p:spPr>
            <a:xfrm>
              <a:off x="868344" y="2681642"/>
              <a:ext cx="1754241" cy="1512277"/>
            </a:xfrm>
            <a:prstGeom prst="hexagon">
              <a:avLst>
                <a:gd fmla="val 25000" name="adj"/>
                <a:gd fmla="val 115470" name="vf"/>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68" name="Google Shape;268;p31"/>
            <p:cNvSpPr txBox="1"/>
            <p:nvPr/>
          </p:nvSpPr>
          <p:spPr>
            <a:xfrm>
              <a:off x="752919" y="3106556"/>
              <a:ext cx="1978206" cy="58768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Proveedores</a:t>
              </a:r>
              <a:endParaRPr b="0" i="0" sz="1400" u="none" cap="none" strike="noStrike">
                <a:solidFill>
                  <a:schemeClr val="lt1"/>
                </a:solidFill>
                <a:latin typeface="Roboto"/>
                <a:ea typeface="Roboto"/>
                <a:cs typeface="Roboto"/>
                <a:sym typeface="Roboto"/>
              </a:endParaRPr>
            </a:p>
          </p:txBody>
        </p:sp>
      </p:grpSp>
      <p:sp>
        <p:nvSpPr>
          <p:cNvPr id="269" name="Google Shape;269;p31"/>
          <p:cNvSpPr txBox="1"/>
          <p:nvPr/>
        </p:nvSpPr>
        <p:spPr>
          <a:xfrm>
            <a:off x="3664252" y="3172734"/>
            <a:ext cx="1278108"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Compradores</a:t>
            </a:r>
            <a:endParaRPr b="0" i="0" sz="1800" u="none" cap="none" strike="noStrike">
              <a:solidFill>
                <a:schemeClr val="dk1"/>
              </a:solidFill>
              <a:latin typeface="Roboto"/>
              <a:ea typeface="Roboto"/>
              <a:cs typeface="Roboto"/>
              <a:sym typeface="Roboto"/>
            </a:endParaRPr>
          </a:p>
        </p:txBody>
      </p:sp>
      <p:sp>
        <p:nvSpPr>
          <p:cNvPr id="270" name="Google Shape;270;p31"/>
          <p:cNvSpPr txBox="1"/>
          <p:nvPr/>
        </p:nvSpPr>
        <p:spPr>
          <a:xfrm>
            <a:off x="6261407" y="3137040"/>
            <a:ext cx="996524"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Sector</a:t>
            </a:r>
            <a:endParaRPr b="0" i="0" sz="1400" u="none" cap="none" strike="noStrike">
              <a:solidFill>
                <a:schemeClr val="lt1"/>
              </a:solidFill>
              <a:latin typeface="Roboto"/>
              <a:ea typeface="Roboto"/>
              <a:cs typeface="Roboto"/>
              <a:sym typeface="Roboto"/>
            </a:endParaRPr>
          </a:p>
        </p:txBody>
      </p:sp>
      <p:sp>
        <p:nvSpPr>
          <p:cNvPr id="271" name="Google Shape;271;p31"/>
          <p:cNvSpPr txBox="1"/>
          <p:nvPr/>
        </p:nvSpPr>
        <p:spPr>
          <a:xfrm>
            <a:off x="3664252" y="4303902"/>
            <a:ext cx="1344035"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 Entorno</a:t>
            </a:r>
            <a:endParaRPr b="0" i="0" sz="1400" u="none" cap="none" strike="noStrike">
              <a:solidFill>
                <a:schemeClr val="lt1"/>
              </a:solidFill>
              <a:latin typeface="Roboto"/>
              <a:ea typeface="Roboto"/>
              <a:cs typeface="Roboto"/>
              <a:sym typeface="Roboto"/>
            </a:endParaRPr>
          </a:p>
        </p:txBody>
      </p:sp>
      <p:sp>
        <p:nvSpPr>
          <p:cNvPr id="272" name="Google Shape;272;p31"/>
          <p:cNvSpPr txBox="1"/>
          <p:nvPr/>
        </p:nvSpPr>
        <p:spPr>
          <a:xfrm>
            <a:off x="3680790" y="5330807"/>
            <a:ext cx="1281567"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Código de ética</a:t>
            </a:r>
            <a:endParaRPr b="0" i="0" sz="1400" u="none" cap="none" strike="noStrike">
              <a:solidFill>
                <a:schemeClr val="lt1"/>
              </a:solidFill>
              <a:latin typeface="Roboto"/>
              <a:ea typeface="Roboto"/>
              <a:cs typeface="Roboto"/>
              <a:sym typeface="Roboto"/>
            </a:endParaRPr>
          </a:p>
        </p:txBody>
      </p:sp>
      <p:grpSp>
        <p:nvGrpSpPr>
          <p:cNvPr id="273" name="Google Shape;273;p31"/>
          <p:cNvGrpSpPr/>
          <p:nvPr/>
        </p:nvGrpSpPr>
        <p:grpSpPr>
          <a:xfrm>
            <a:off x="7213659" y="4440466"/>
            <a:ext cx="1448080" cy="1106908"/>
            <a:chOff x="1116624" y="2989385"/>
            <a:chExt cx="1759183" cy="1512277"/>
          </a:xfrm>
        </p:grpSpPr>
        <p:sp>
          <p:nvSpPr>
            <p:cNvPr id="274" name="Google Shape;274;p31"/>
            <p:cNvSpPr/>
            <p:nvPr/>
          </p:nvSpPr>
          <p:spPr>
            <a:xfrm>
              <a:off x="1116624" y="2989385"/>
              <a:ext cx="1754241" cy="1512277"/>
            </a:xfrm>
            <a:prstGeom prst="hexagon">
              <a:avLst>
                <a:gd fmla="val 25000" name="adj"/>
                <a:gd fmla="val 115470" name="vf"/>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75" name="Google Shape;275;p31"/>
            <p:cNvSpPr txBox="1"/>
            <p:nvPr/>
          </p:nvSpPr>
          <p:spPr>
            <a:xfrm>
              <a:off x="1179810" y="3448438"/>
              <a:ext cx="1695997" cy="58768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Valores</a:t>
              </a:r>
              <a:endParaRPr b="0" i="0" sz="1800" u="none" cap="none" strike="noStrike">
                <a:solidFill>
                  <a:schemeClr val="dk1"/>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p:nvPr/>
        </p:nvSpPr>
        <p:spPr>
          <a:xfrm>
            <a:off x="1238254" y="854679"/>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p32"/>
          <p:cNvSpPr txBox="1"/>
          <p:nvPr/>
        </p:nvSpPr>
        <p:spPr>
          <a:xfrm>
            <a:off x="1328865" y="828591"/>
            <a:ext cx="44295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2A395B"/>
                </a:solidFill>
                <a:latin typeface="Roboto Slab"/>
                <a:ea typeface="Roboto Slab"/>
                <a:cs typeface="Roboto Slab"/>
                <a:sym typeface="Roboto Slab"/>
              </a:rPr>
              <a:t>Términos Claves en Planeamiento Estratégico</a:t>
            </a:r>
            <a:endParaRPr b="0" i="0" sz="1500" u="none" cap="none" strike="noStrike">
              <a:solidFill>
                <a:srgbClr val="000000"/>
              </a:solidFill>
              <a:latin typeface="Arial"/>
              <a:ea typeface="Arial"/>
              <a:cs typeface="Arial"/>
              <a:sym typeface="Arial"/>
            </a:endParaRPr>
          </a:p>
        </p:txBody>
      </p:sp>
      <p:pic>
        <p:nvPicPr>
          <p:cNvPr id="282" name="Google Shape;282;p32"/>
          <p:cNvPicPr preferRelativeResize="0"/>
          <p:nvPr/>
        </p:nvPicPr>
        <p:blipFill rotWithShape="1">
          <a:blip r:embed="rId3">
            <a:alphaModFix/>
          </a:blip>
          <a:srcRect b="0" l="40357" r="6900" t="0"/>
          <a:stretch/>
        </p:blipFill>
        <p:spPr>
          <a:xfrm>
            <a:off x="6796585" y="0"/>
            <a:ext cx="5253901" cy="6858000"/>
          </a:xfrm>
          <a:prstGeom prst="rect">
            <a:avLst/>
          </a:prstGeom>
          <a:noFill/>
          <a:ln>
            <a:noFill/>
          </a:ln>
        </p:spPr>
      </p:pic>
      <p:sp>
        <p:nvSpPr>
          <p:cNvPr id="283" name="Google Shape;283;p32"/>
          <p:cNvSpPr/>
          <p:nvPr/>
        </p:nvSpPr>
        <p:spPr>
          <a:xfrm>
            <a:off x="1352968" y="1675522"/>
            <a:ext cx="750526"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dk1"/>
                </a:solidFill>
                <a:latin typeface="Roboto"/>
                <a:ea typeface="Roboto"/>
                <a:cs typeface="Roboto"/>
                <a:sym typeface="Roboto"/>
              </a:rPr>
              <a:t>Visión</a:t>
            </a:r>
            <a:endParaRPr b="0" i="0" sz="1600" u="none" cap="none" strike="noStrike">
              <a:solidFill>
                <a:schemeClr val="dk1"/>
              </a:solidFill>
              <a:latin typeface="Roboto"/>
              <a:ea typeface="Roboto"/>
              <a:cs typeface="Roboto"/>
              <a:sym typeface="Roboto"/>
            </a:endParaRPr>
          </a:p>
        </p:txBody>
      </p:sp>
      <p:sp>
        <p:nvSpPr>
          <p:cNvPr id="284" name="Google Shape;284;p32"/>
          <p:cNvSpPr/>
          <p:nvPr/>
        </p:nvSpPr>
        <p:spPr>
          <a:xfrm>
            <a:off x="1283975" y="2407324"/>
            <a:ext cx="3638400" cy="2356500"/>
          </a:xfrm>
          <a:prstGeom prst="roundRect">
            <a:avLst>
              <a:gd fmla="val 3349" name="adj"/>
            </a:avLst>
          </a:prstGeom>
          <a:solidFill>
            <a:schemeClr val="lt1"/>
          </a:solidFill>
          <a:ln cap="flat" cmpd="sng" w="38100">
            <a:solidFill>
              <a:srgbClr val="2A3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lt1"/>
              </a:solidFill>
              <a:latin typeface="Roboto"/>
              <a:ea typeface="Roboto"/>
              <a:cs typeface="Roboto"/>
              <a:sym typeface="Roboto"/>
            </a:endParaRPr>
          </a:p>
        </p:txBody>
      </p:sp>
      <p:sp>
        <p:nvSpPr>
          <p:cNvPr id="285" name="Google Shape;285;p32"/>
          <p:cNvSpPr txBox="1"/>
          <p:nvPr/>
        </p:nvSpPr>
        <p:spPr>
          <a:xfrm>
            <a:off x="1352968" y="2522381"/>
            <a:ext cx="3394676" cy="25904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600"/>
              <a:buFont typeface="Calibri"/>
              <a:buNone/>
            </a:pPr>
            <a:r>
              <a:rPr b="0" i="0" lang="es-PE" sz="1400" u="none" cap="none" strike="noStrike">
                <a:solidFill>
                  <a:srgbClr val="595959"/>
                </a:solidFill>
                <a:latin typeface="Roboto"/>
                <a:ea typeface="Roboto"/>
                <a:cs typeface="Roboto"/>
                <a:sym typeface="Roboto"/>
              </a:rPr>
              <a:t>El enunciado de la Visión responde a la pregunta: “¿Cuáles son nuestras aspiraciones y qué queremos ser?”</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600"/>
              <a:buFont typeface="Calibri"/>
              <a:buNone/>
            </a:pPr>
            <a:r>
              <a:t/>
            </a:r>
            <a:endParaRPr b="0" i="0" sz="1400" u="none" cap="none" strike="noStrike">
              <a:solidFill>
                <a:srgbClr val="595959"/>
              </a:solidFill>
              <a:latin typeface="Roboto"/>
              <a:ea typeface="Roboto"/>
              <a:cs typeface="Roboto"/>
              <a:sym typeface="Roboto"/>
            </a:endParaRPr>
          </a:p>
          <a:p>
            <a:pPr indent="-260350" lvl="0" marL="285750" marR="0" rtl="0" algn="l">
              <a:lnSpc>
                <a:spcPct val="100000"/>
              </a:lnSpc>
              <a:spcBef>
                <a:spcPts val="0"/>
              </a:spcBef>
              <a:spcAft>
                <a:spcPts val="0"/>
              </a:spcAft>
              <a:buClr>
                <a:srgbClr val="595959"/>
              </a:buClr>
              <a:buSzPts val="1400"/>
              <a:buFont typeface="Arial"/>
              <a:buChar char="•"/>
            </a:pPr>
            <a:r>
              <a:rPr b="0" i="0" lang="es-PE" sz="1400" u="none" cap="none" strike="noStrike">
                <a:solidFill>
                  <a:srgbClr val="595959"/>
                </a:solidFill>
                <a:latin typeface="Roboto"/>
                <a:ea typeface="Roboto"/>
                <a:cs typeface="Roboto"/>
                <a:sym typeface="Roboto"/>
              </a:rPr>
              <a:t>Primer paso en el planeamiento estratégico</a:t>
            </a:r>
            <a:endParaRPr b="0" i="0" sz="1400" u="none" cap="none" strike="noStrike">
              <a:solidFill>
                <a:srgbClr val="595959"/>
              </a:solidFill>
              <a:latin typeface="Roboto"/>
              <a:ea typeface="Roboto"/>
              <a:cs typeface="Roboto"/>
              <a:sym typeface="Roboto"/>
            </a:endParaRPr>
          </a:p>
          <a:p>
            <a:pPr indent="-260350" lvl="0" marL="285750" marR="0" rtl="0" algn="l">
              <a:lnSpc>
                <a:spcPct val="100000"/>
              </a:lnSpc>
              <a:spcBef>
                <a:spcPts val="0"/>
              </a:spcBef>
              <a:spcAft>
                <a:spcPts val="0"/>
              </a:spcAft>
              <a:buClr>
                <a:srgbClr val="595959"/>
              </a:buClr>
              <a:buSzPts val="1400"/>
              <a:buFont typeface="Arial"/>
              <a:buChar char="•"/>
            </a:pPr>
            <a:r>
              <a:rPr b="0" i="0" lang="es-PE" sz="1400" u="none" cap="none" strike="noStrike">
                <a:solidFill>
                  <a:srgbClr val="595959"/>
                </a:solidFill>
                <a:latin typeface="Roboto"/>
                <a:ea typeface="Roboto"/>
                <a:cs typeface="Roboto"/>
                <a:sym typeface="Roboto"/>
              </a:rPr>
              <a:t>Por lo general, una frase contundente, clara y ambiciosa</a:t>
            </a:r>
            <a:endParaRPr b="0" i="0" sz="1400" u="none" cap="none" strike="noStrike">
              <a:solidFill>
                <a:srgbClr val="595959"/>
              </a:solidFill>
              <a:latin typeface="Roboto"/>
              <a:ea typeface="Roboto"/>
              <a:cs typeface="Roboto"/>
              <a:sym typeface="Roboto"/>
            </a:endParaRPr>
          </a:p>
          <a:p>
            <a:pPr indent="-260350" lvl="0" marL="285750" marR="0" rtl="0" algn="l">
              <a:lnSpc>
                <a:spcPct val="100000"/>
              </a:lnSpc>
              <a:spcBef>
                <a:spcPts val="0"/>
              </a:spcBef>
              <a:spcAft>
                <a:spcPts val="0"/>
              </a:spcAft>
              <a:buClr>
                <a:srgbClr val="595959"/>
              </a:buClr>
              <a:buSzPts val="1400"/>
              <a:buFont typeface="Arial"/>
              <a:buChar char="•"/>
            </a:pPr>
            <a:r>
              <a:rPr b="0" i="0" lang="es-PE" sz="1400" u="none" cap="none" strike="noStrike">
                <a:solidFill>
                  <a:srgbClr val="595959"/>
                </a:solidFill>
                <a:latin typeface="Roboto"/>
                <a:ea typeface="Roboto"/>
                <a:cs typeface="Roboto"/>
                <a:sym typeface="Roboto"/>
              </a:rPr>
              <a:t>Pertinente al Futuro</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800"/>
              <a:buFont typeface="Calibri"/>
              <a:buNone/>
            </a:pPr>
            <a:r>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800"/>
              <a:buFont typeface="Calibri"/>
              <a:buNone/>
            </a:pPr>
            <a:r>
              <a:t/>
            </a:r>
            <a:endParaRPr b="0" i="0" sz="1400" u="none" cap="none" strike="noStrike">
              <a:solidFill>
                <a:srgbClr val="595959"/>
              </a:solidFill>
              <a:latin typeface="Roboto"/>
              <a:ea typeface="Roboto"/>
              <a:cs typeface="Roboto"/>
              <a:sym typeface="Roboto"/>
            </a:endParaRPr>
          </a:p>
        </p:txBody>
      </p:sp>
      <p:sp>
        <p:nvSpPr>
          <p:cNvPr id="286" name="Google Shape;286;p32"/>
          <p:cNvSpPr/>
          <p:nvPr/>
        </p:nvSpPr>
        <p:spPr>
          <a:xfrm>
            <a:off x="4495600" y="3798850"/>
            <a:ext cx="3799800" cy="2426400"/>
          </a:xfrm>
          <a:prstGeom prst="roundRect">
            <a:avLst>
              <a:gd fmla="val 3349" name="adj"/>
            </a:avLst>
          </a:prstGeom>
          <a:solidFill>
            <a:schemeClr val="lt1"/>
          </a:solidFill>
          <a:ln cap="flat" cmpd="sng" w="38100">
            <a:solidFill>
              <a:srgbClr val="2A39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lt1"/>
              </a:solidFill>
              <a:latin typeface="Roboto"/>
              <a:ea typeface="Roboto"/>
              <a:cs typeface="Roboto"/>
              <a:sym typeface="Roboto"/>
            </a:endParaRPr>
          </a:p>
        </p:txBody>
      </p:sp>
      <p:sp>
        <p:nvSpPr>
          <p:cNvPr id="287" name="Google Shape;287;p32"/>
          <p:cNvSpPr/>
          <p:nvPr/>
        </p:nvSpPr>
        <p:spPr>
          <a:xfrm>
            <a:off x="4617450" y="3872575"/>
            <a:ext cx="3592200" cy="226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600"/>
              <a:buFont typeface="Calibri"/>
              <a:buNone/>
            </a:pPr>
            <a:r>
              <a:rPr b="0" i="0" lang="es-PE" sz="1400" u="none" cap="none" strike="noStrike">
                <a:solidFill>
                  <a:srgbClr val="595959"/>
                </a:solidFill>
                <a:latin typeface="Roboto"/>
                <a:ea typeface="Roboto"/>
                <a:cs typeface="Roboto"/>
                <a:sym typeface="Roboto"/>
              </a:rPr>
              <a:t>Características:</a:t>
            </a:r>
            <a:endParaRPr b="0" i="0" sz="1400" u="none" cap="none" strike="noStrike">
              <a:solidFill>
                <a:srgbClr val="595959"/>
              </a:solidFill>
              <a:latin typeface="Roboto"/>
              <a:ea typeface="Roboto"/>
              <a:cs typeface="Roboto"/>
              <a:sym typeface="Roboto"/>
            </a:endParaRPr>
          </a:p>
          <a:p>
            <a:pPr indent="-260350" lvl="1" marL="285750" marR="0" rtl="0" algn="l">
              <a:lnSpc>
                <a:spcPct val="100000"/>
              </a:lnSpc>
              <a:spcBef>
                <a:spcPts val="0"/>
              </a:spcBef>
              <a:spcAft>
                <a:spcPts val="0"/>
              </a:spcAft>
              <a:buClr>
                <a:srgbClr val="595959"/>
              </a:buClr>
              <a:buSzPts val="1400"/>
              <a:buFont typeface="Arial"/>
              <a:buChar char="•"/>
            </a:pPr>
            <a:r>
              <a:rPr b="0" i="0" lang="es-PE" sz="1400" u="none" cap="none" strike="noStrike">
                <a:solidFill>
                  <a:srgbClr val="595959"/>
                </a:solidFill>
                <a:latin typeface="Roboto"/>
                <a:ea typeface="Roboto"/>
                <a:cs typeface="Roboto"/>
                <a:sym typeface="Roboto"/>
              </a:rPr>
              <a:t>Simple, clara y comprensible</a:t>
            </a:r>
            <a:endParaRPr b="0" i="0" sz="1400" u="none" cap="none" strike="noStrike">
              <a:solidFill>
                <a:srgbClr val="595959"/>
              </a:solidFill>
              <a:latin typeface="Roboto"/>
              <a:ea typeface="Roboto"/>
              <a:cs typeface="Roboto"/>
              <a:sym typeface="Roboto"/>
            </a:endParaRPr>
          </a:p>
          <a:p>
            <a:pPr indent="-260350" lvl="1" marL="285750" marR="0" rtl="0" algn="l">
              <a:lnSpc>
                <a:spcPct val="100000"/>
              </a:lnSpc>
              <a:spcBef>
                <a:spcPts val="0"/>
              </a:spcBef>
              <a:spcAft>
                <a:spcPts val="0"/>
              </a:spcAft>
              <a:buClr>
                <a:srgbClr val="595959"/>
              </a:buClr>
              <a:buSzPts val="1400"/>
              <a:buFont typeface="Arial"/>
              <a:buChar char="•"/>
            </a:pPr>
            <a:r>
              <a:rPr b="0" i="0" lang="es-PE" sz="1400" u="none" cap="none" strike="noStrike">
                <a:solidFill>
                  <a:srgbClr val="595959"/>
                </a:solidFill>
                <a:latin typeface="Roboto"/>
                <a:ea typeface="Roboto"/>
                <a:cs typeface="Roboto"/>
                <a:sym typeface="Roboto"/>
              </a:rPr>
              <a:t>Ambiciosa, convincente, y realista</a:t>
            </a:r>
            <a:endParaRPr b="0" i="0" sz="1400" u="none" cap="none" strike="noStrike">
              <a:solidFill>
                <a:srgbClr val="595959"/>
              </a:solidFill>
              <a:latin typeface="Roboto"/>
              <a:ea typeface="Roboto"/>
              <a:cs typeface="Roboto"/>
              <a:sym typeface="Roboto"/>
            </a:endParaRPr>
          </a:p>
          <a:p>
            <a:pPr indent="-260350" lvl="1" marL="285750" marR="0" rtl="0" algn="l">
              <a:lnSpc>
                <a:spcPct val="100000"/>
              </a:lnSpc>
              <a:spcBef>
                <a:spcPts val="0"/>
              </a:spcBef>
              <a:spcAft>
                <a:spcPts val="0"/>
              </a:spcAft>
              <a:buClr>
                <a:srgbClr val="595959"/>
              </a:buClr>
              <a:buSzPts val="1400"/>
              <a:buFont typeface="Arial"/>
              <a:buChar char="•"/>
            </a:pPr>
            <a:r>
              <a:rPr b="0" i="0" lang="es-PE" sz="1400" u="none" cap="none" strike="noStrike">
                <a:solidFill>
                  <a:srgbClr val="595959"/>
                </a:solidFill>
                <a:latin typeface="Roboto"/>
                <a:ea typeface="Roboto"/>
                <a:cs typeface="Roboto"/>
                <a:sym typeface="Roboto"/>
              </a:rPr>
              <a:t>Definida en un horizonte de tiempo que permita los cambios</a:t>
            </a:r>
            <a:endParaRPr b="0" i="0" sz="1400" u="none" cap="none" strike="noStrike">
              <a:solidFill>
                <a:srgbClr val="595959"/>
              </a:solidFill>
              <a:latin typeface="Roboto"/>
              <a:ea typeface="Roboto"/>
              <a:cs typeface="Roboto"/>
              <a:sym typeface="Roboto"/>
            </a:endParaRPr>
          </a:p>
          <a:p>
            <a:pPr indent="-260350" lvl="1" marL="285750" marR="0" rtl="0" algn="l">
              <a:lnSpc>
                <a:spcPct val="100000"/>
              </a:lnSpc>
              <a:spcBef>
                <a:spcPts val="0"/>
              </a:spcBef>
              <a:spcAft>
                <a:spcPts val="0"/>
              </a:spcAft>
              <a:buClr>
                <a:srgbClr val="595959"/>
              </a:buClr>
              <a:buSzPts val="1400"/>
              <a:buFont typeface="Arial"/>
              <a:buChar char="•"/>
            </a:pPr>
            <a:r>
              <a:rPr b="0" i="0" lang="es-PE" sz="1400" u="none" cap="none" strike="noStrike">
                <a:solidFill>
                  <a:srgbClr val="595959"/>
                </a:solidFill>
                <a:latin typeface="Roboto"/>
                <a:ea typeface="Roboto"/>
                <a:cs typeface="Roboto"/>
                <a:sym typeface="Roboto"/>
              </a:rPr>
              <a:t>Proyectada a un alcance geográfico</a:t>
            </a:r>
            <a:endParaRPr b="0" i="0" sz="1400" u="none" cap="none" strike="noStrike">
              <a:solidFill>
                <a:srgbClr val="595959"/>
              </a:solidFill>
              <a:latin typeface="Roboto"/>
              <a:ea typeface="Roboto"/>
              <a:cs typeface="Roboto"/>
              <a:sym typeface="Roboto"/>
            </a:endParaRPr>
          </a:p>
          <a:p>
            <a:pPr indent="-260350" lvl="1" marL="285750" marR="0" rtl="0" algn="l">
              <a:lnSpc>
                <a:spcPct val="100000"/>
              </a:lnSpc>
              <a:spcBef>
                <a:spcPts val="0"/>
              </a:spcBef>
              <a:spcAft>
                <a:spcPts val="0"/>
              </a:spcAft>
              <a:buClr>
                <a:srgbClr val="595959"/>
              </a:buClr>
              <a:buSzPts val="1400"/>
              <a:buFont typeface="Arial"/>
              <a:buChar char="•"/>
            </a:pPr>
            <a:r>
              <a:rPr b="0" i="0" lang="es-PE" sz="1400" u="none" cap="none" strike="noStrike">
                <a:solidFill>
                  <a:srgbClr val="595959"/>
                </a:solidFill>
                <a:latin typeface="Roboto"/>
                <a:ea typeface="Roboto"/>
                <a:cs typeface="Roboto"/>
                <a:sym typeface="Roboto"/>
              </a:rPr>
              <a:t>Conocida por todos</a:t>
            </a:r>
            <a:endParaRPr b="0" i="0" sz="1400" u="none" cap="none" strike="noStrike">
              <a:solidFill>
                <a:srgbClr val="595959"/>
              </a:solidFill>
              <a:latin typeface="Roboto"/>
              <a:ea typeface="Roboto"/>
              <a:cs typeface="Roboto"/>
              <a:sym typeface="Roboto"/>
            </a:endParaRPr>
          </a:p>
          <a:p>
            <a:pPr indent="-260350" lvl="1" marL="285750" marR="0" rtl="0" algn="l">
              <a:lnSpc>
                <a:spcPct val="100000"/>
              </a:lnSpc>
              <a:spcBef>
                <a:spcPts val="0"/>
              </a:spcBef>
              <a:spcAft>
                <a:spcPts val="0"/>
              </a:spcAft>
              <a:buClr>
                <a:srgbClr val="595959"/>
              </a:buClr>
              <a:buSzPts val="1400"/>
              <a:buFont typeface="Arial"/>
              <a:buChar char="•"/>
            </a:pPr>
            <a:r>
              <a:rPr b="0" i="0" lang="es-PE" sz="1400" u="none" cap="none" strike="noStrike">
                <a:solidFill>
                  <a:srgbClr val="595959"/>
                </a:solidFill>
                <a:latin typeface="Roboto"/>
                <a:ea typeface="Roboto"/>
                <a:cs typeface="Roboto"/>
                <a:sym typeface="Roboto"/>
              </a:rPr>
              <a:t>Expresada con sentido de urgencia</a:t>
            </a:r>
            <a:endParaRPr b="0" i="0" sz="1400" u="none" cap="none" strike="noStrike">
              <a:solidFill>
                <a:srgbClr val="595959"/>
              </a:solidFill>
              <a:latin typeface="Roboto"/>
              <a:ea typeface="Roboto"/>
              <a:cs typeface="Roboto"/>
              <a:sym typeface="Roboto"/>
            </a:endParaRPr>
          </a:p>
          <a:p>
            <a:pPr indent="-260350" lvl="1" marL="285750" marR="0" rtl="0" algn="l">
              <a:lnSpc>
                <a:spcPct val="100000"/>
              </a:lnSpc>
              <a:spcBef>
                <a:spcPts val="0"/>
              </a:spcBef>
              <a:spcAft>
                <a:spcPts val="0"/>
              </a:spcAft>
              <a:buClr>
                <a:srgbClr val="595959"/>
              </a:buClr>
              <a:buSzPts val="1400"/>
              <a:buFont typeface="Arial"/>
              <a:buChar char="•"/>
            </a:pPr>
            <a:r>
              <a:rPr b="0" i="0" lang="es-PE" sz="1400" u="none" cap="none" strike="noStrike">
                <a:solidFill>
                  <a:srgbClr val="595959"/>
                </a:solidFill>
                <a:latin typeface="Roboto"/>
                <a:ea typeface="Roboto"/>
                <a:cs typeface="Roboto"/>
                <a:sym typeface="Roboto"/>
              </a:rPr>
              <a:t>Idea clara a donde desea ir la organización</a:t>
            </a:r>
            <a:endParaRPr b="0" i="0" sz="1400" u="none" cap="none" strike="noStrike">
              <a:solidFill>
                <a:srgbClr val="595959"/>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33"/>
          <p:cNvGrpSpPr/>
          <p:nvPr/>
        </p:nvGrpSpPr>
        <p:grpSpPr>
          <a:xfrm>
            <a:off x="698091" y="0"/>
            <a:ext cx="11301286" cy="6858000"/>
            <a:chOff x="698075" y="0"/>
            <a:chExt cx="9414600" cy="6858000"/>
          </a:xfrm>
        </p:grpSpPr>
        <p:sp>
          <p:nvSpPr>
            <p:cNvPr id="293" name="Google Shape;293;p33"/>
            <p:cNvSpPr/>
            <p:nvPr/>
          </p:nvSpPr>
          <p:spPr>
            <a:xfrm>
              <a:off x="698075" y="0"/>
              <a:ext cx="4707300" cy="68580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3"/>
            <p:cNvSpPr/>
            <p:nvPr/>
          </p:nvSpPr>
          <p:spPr>
            <a:xfrm>
              <a:off x="5405375" y="0"/>
              <a:ext cx="4707300" cy="6858000"/>
            </a:xfrm>
            <a:prstGeom prst="rect">
              <a:avLst/>
            </a:prstGeom>
            <a:solidFill>
              <a:srgbClr val="B5B6BA">
                <a:alpha val="3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33"/>
          <p:cNvSpPr/>
          <p:nvPr/>
        </p:nvSpPr>
        <p:spPr>
          <a:xfrm>
            <a:off x="1838378" y="1869741"/>
            <a:ext cx="45600" cy="519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p33"/>
          <p:cNvSpPr txBox="1"/>
          <p:nvPr/>
        </p:nvSpPr>
        <p:spPr>
          <a:xfrm>
            <a:off x="1928990" y="1767453"/>
            <a:ext cx="6087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2A395B"/>
                </a:solidFill>
                <a:latin typeface="Roboto Slab"/>
                <a:ea typeface="Roboto Slab"/>
                <a:cs typeface="Roboto Slab"/>
                <a:sym typeface="Roboto Slab"/>
              </a:rPr>
              <a:t>Términos Claves en </a:t>
            </a:r>
            <a:endParaRPr b="0" i="0" sz="2000" u="none" cap="none" strike="noStrike">
              <a:solidFill>
                <a:srgbClr val="2A395B"/>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2A395B"/>
                </a:solidFill>
                <a:latin typeface="Roboto Slab"/>
                <a:ea typeface="Roboto Slab"/>
                <a:cs typeface="Roboto Slab"/>
                <a:sym typeface="Roboto Slab"/>
              </a:rPr>
              <a:t>Planeamiento Estratégico</a:t>
            </a:r>
            <a:endParaRPr b="0" i="0" sz="2000" u="none" cap="none" strike="noStrike">
              <a:solidFill>
                <a:srgbClr val="000000"/>
              </a:solidFill>
              <a:latin typeface="Arial"/>
              <a:ea typeface="Arial"/>
              <a:cs typeface="Arial"/>
              <a:sym typeface="Arial"/>
            </a:endParaRPr>
          </a:p>
        </p:txBody>
      </p:sp>
      <p:sp>
        <p:nvSpPr>
          <p:cNvPr id="297" name="Google Shape;297;p33"/>
          <p:cNvSpPr/>
          <p:nvPr/>
        </p:nvSpPr>
        <p:spPr>
          <a:xfrm>
            <a:off x="1912328" y="2872500"/>
            <a:ext cx="11019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dk1"/>
                </a:solidFill>
                <a:latin typeface="Roboto"/>
                <a:ea typeface="Roboto"/>
                <a:cs typeface="Roboto"/>
                <a:sym typeface="Roboto"/>
              </a:rPr>
              <a:t>Misión</a:t>
            </a:r>
            <a:endParaRPr b="1" i="0" sz="1600" u="none" cap="none" strike="noStrike">
              <a:solidFill>
                <a:schemeClr val="dk1"/>
              </a:solidFill>
              <a:latin typeface="Roboto"/>
              <a:ea typeface="Roboto"/>
              <a:cs typeface="Roboto"/>
              <a:sym typeface="Roboto"/>
            </a:endParaRPr>
          </a:p>
        </p:txBody>
      </p:sp>
      <p:sp>
        <p:nvSpPr>
          <p:cNvPr id="298" name="Google Shape;298;p33"/>
          <p:cNvSpPr txBox="1"/>
          <p:nvPr/>
        </p:nvSpPr>
        <p:spPr>
          <a:xfrm>
            <a:off x="1937975" y="3329450"/>
            <a:ext cx="2915100" cy="121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600"/>
              <a:buFont typeface="Calibri"/>
              <a:buNone/>
            </a:pPr>
            <a:r>
              <a:rPr b="0" i="0" lang="es-PE" sz="1400" u="none" cap="none" strike="noStrike">
                <a:solidFill>
                  <a:srgbClr val="2A395B"/>
                </a:solidFill>
                <a:latin typeface="Roboto"/>
                <a:ea typeface="Roboto"/>
                <a:cs typeface="Roboto"/>
                <a:sym typeface="Roboto"/>
              </a:rPr>
              <a:t>El enunciado de la Misión responde a la pregunta: </a:t>
            </a:r>
            <a:endParaRPr b="0" i="0" sz="1400" u="none" cap="none" strike="noStrike">
              <a:solidFill>
                <a:srgbClr val="2A395B"/>
              </a:solidFill>
              <a:latin typeface="Roboto"/>
              <a:ea typeface="Roboto"/>
              <a:cs typeface="Roboto"/>
              <a:sym typeface="Roboto"/>
            </a:endParaRPr>
          </a:p>
          <a:p>
            <a:pPr indent="0" lvl="0" marL="0" marR="0" rtl="0" algn="l">
              <a:lnSpc>
                <a:spcPct val="100000"/>
              </a:lnSpc>
              <a:spcBef>
                <a:spcPts val="0"/>
              </a:spcBef>
              <a:spcAft>
                <a:spcPts val="0"/>
              </a:spcAft>
              <a:buClr>
                <a:srgbClr val="595959"/>
              </a:buClr>
              <a:buSzPts val="1600"/>
              <a:buFont typeface="Calibri"/>
              <a:buNone/>
            </a:pPr>
            <a:r>
              <a:rPr b="1" i="0" lang="es-PE" sz="1400" u="none" cap="none" strike="noStrike">
                <a:solidFill>
                  <a:srgbClr val="2A395B"/>
                </a:solidFill>
                <a:latin typeface="Roboto"/>
                <a:ea typeface="Roboto"/>
                <a:cs typeface="Roboto"/>
                <a:sym typeface="Roboto"/>
              </a:rPr>
              <a:t>“¿Cuál es nuestra razón de ser y a quiénes nos debemos?”</a:t>
            </a:r>
            <a:endParaRPr b="1" i="0" sz="1400" u="none" cap="none" strike="noStrike">
              <a:solidFill>
                <a:srgbClr val="2A395B"/>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600"/>
              <a:buFont typeface="Calibri"/>
              <a:buNone/>
            </a:pPr>
            <a:r>
              <a:t/>
            </a:r>
            <a:endParaRPr b="0" i="0" sz="1400" u="none" cap="none" strike="noStrike">
              <a:solidFill>
                <a:srgbClr val="2A395B"/>
              </a:solidFill>
              <a:latin typeface="Roboto"/>
              <a:ea typeface="Roboto"/>
              <a:cs typeface="Roboto"/>
              <a:sym typeface="Roboto"/>
            </a:endParaRPr>
          </a:p>
          <a:p>
            <a:pPr indent="0" lvl="0" marL="0" marR="0" rtl="0" algn="l">
              <a:lnSpc>
                <a:spcPct val="100000"/>
              </a:lnSpc>
              <a:spcBef>
                <a:spcPts val="0"/>
              </a:spcBef>
              <a:spcAft>
                <a:spcPts val="0"/>
              </a:spcAft>
              <a:buClr>
                <a:srgbClr val="595959"/>
              </a:buClr>
              <a:buSzPts val="1600"/>
              <a:buFont typeface="Calibri"/>
              <a:buNone/>
            </a:pPr>
            <a:r>
              <a:rPr b="0" i="0" lang="es-PE" sz="1400" u="none" cap="none" strike="noStrike">
                <a:solidFill>
                  <a:srgbClr val="2A395B"/>
                </a:solidFill>
                <a:latin typeface="Roboto"/>
                <a:ea typeface="Roboto"/>
                <a:cs typeface="Roboto"/>
                <a:sym typeface="Roboto"/>
              </a:rPr>
              <a:t>Paso crucial en el Planeamiento Estratégico debe pensarse como el impulsor del proceso pertinente al </a:t>
            </a:r>
            <a:r>
              <a:rPr b="0" i="0" lang="es-PE" sz="1400" u="sng" cap="none" strike="noStrike">
                <a:solidFill>
                  <a:srgbClr val="2A395B"/>
                </a:solidFill>
                <a:latin typeface="Roboto"/>
                <a:ea typeface="Roboto"/>
                <a:cs typeface="Roboto"/>
                <a:sym typeface="Roboto"/>
              </a:rPr>
              <a:t>Propósito</a:t>
            </a:r>
            <a:r>
              <a:rPr b="0" i="0" lang="es-PE" sz="1400" u="none" cap="none" strike="noStrike">
                <a:solidFill>
                  <a:srgbClr val="2A395B"/>
                </a:solidFill>
                <a:latin typeface="Roboto"/>
                <a:ea typeface="Roboto"/>
                <a:cs typeface="Roboto"/>
                <a:sym typeface="Roboto"/>
              </a:rPr>
              <a:t> </a:t>
            </a:r>
            <a:endParaRPr b="0" i="0" sz="1400" u="none" cap="none" strike="noStrike">
              <a:solidFill>
                <a:srgbClr val="2A395B"/>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800"/>
              <a:buFont typeface="Calibri"/>
              <a:buNone/>
            </a:pPr>
            <a:r>
              <a:t/>
            </a:r>
            <a:endParaRPr b="0" i="0" sz="1400" u="none" cap="none" strike="noStrike">
              <a:solidFill>
                <a:srgbClr val="2A395B"/>
              </a:solidFill>
              <a:latin typeface="Roboto"/>
              <a:ea typeface="Roboto"/>
              <a:cs typeface="Roboto"/>
              <a:sym typeface="Roboto"/>
            </a:endParaRPr>
          </a:p>
        </p:txBody>
      </p:sp>
      <p:sp>
        <p:nvSpPr>
          <p:cNvPr id="299" name="Google Shape;299;p33"/>
          <p:cNvSpPr/>
          <p:nvPr/>
        </p:nvSpPr>
        <p:spPr>
          <a:xfrm>
            <a:off x="6947175" y="2415300"/>
            <a:ext cx="3368400" cy="2332200"/>
          </a:xfrm>
          <a:prstGeom prst="rect">
            <a:avLst/>
          </a:prstGeom>
          <a:noFill/>
          <a:ln>
            <a:noFill/>
          </a:ln>
        </p:spPr>
        <p:txBody>
          <a:bodyPr anchorCtr="0" anchor="t" bIns="45700" lIns="91425" spcFirstLastPara="1" rIns="91425" wrap="square" tIns="45700">
            <a:noAutofit/>
          </a:bodyPr>
          <a:lstStyle/>
          <a:p>
            <a:pPr indent="0" lvl="2" marL="0" marR="0" rtl="0" algn="l">
              <a:lnSpc>
                <a:spcPct val="100000"/>
              </a:lnSpc>
              <a:spcBef>
                <a:spcPts val="0"/>
              </a:spcBef>
              <a:spcAft>
                <a:spcPts val="0"/>
              </a:spcAft>
              <a:buClr>
                <a:srgbClr val="000000"/>
              </a:buClr>
              <a:buSzPts val="1600"/>
              <a:buFont typeface="Calibri"/>
              <a:buNone/>
            </a:pPr>
            <a:r>
              <a:rPr b="0" i="0" lang="es-PE" sz="1400" u="none" cap="none" strike="noStrike">
                <a:solidFill>
                  <a:srgbClr val="2A395B"/>
                </a:solidFill>
                <a:latin typeface="Roboto"/>
                <a:ea typeface="Roboto"/>
                <a:cs typeface="Roboto"/>
                <a:sym typeface="Roboto"/>
              </a:rPr>
              <a:t>Debe incluir, en lo posible </a:t>
            </a:r>
            <a:r>
              <a:rPr b="1" i="0" lang="es-PE" sz="1400" u="none" cap="none" strike="noStrike">
                <a:solidFill>
                  <a:srgbClr val="2A395B"/>
                </a:solidFill>
                <a:latin typeface="Roboto"/>
                <a:ea typeface="Roboto"/>
                <a:cs typeface="Roboto"/>
                <a:sym typeface="Roboto"/>
              </a:rPr>
              <a:t>9 componentes fundamentales</a:t>
            </a:r>
            <a:r>
              <a:rPr b="0" i="0" lang="es-PE" sz="1400" u="none" cap="none" strike="noStrike">
                <a:solidFill>
                  <a:srgbClr val="2A395B"/>
                </a:solidFill>
                <a:latin typeface="Roboto"/>
                <a:ea typeface="Roboto"/>
                <a:cs typeface="Roboto"/>
                <a:sym typeface="Roboto"/>
              </a:rPr>
              <a:t>:</a:t>
            </a:r>
            <a:endParaRPr b="0" i="0" sz="1400" u="none" cap="none" strike="noStrike">
              <a:solidFill>
                <a:srgbClr val="2A395B"/>
              </a:solidFill>
              <a:latin typeface="Roboto"/>
              <a:ea typeface="Roboto"/>
              <a:cs typeface="Roboto"/>
              <a:sym typeface="Roboto"/>
            </a:endParaRPr>
          </a:p>
          <a:p>
            <a:pPr indent="0" lvl="2" marL="0" marR="0" rtl="0" algn="l">
              <a:lnSpc>
                <a:spcPct val="100000"/>
              </a:lnSpc>
              <a:spcBef>
                <a:spcPts val="0"/>
              </a:spcBef>
              <a:spcAft>
                <a:spcPts val="0"/>
              </a:spcAft>
              <a:buClr>
                <a:srgbClr val="000000"/>
              </a:buClr>
              <a:buSzPts val="1600"/>
              <a:buFont typeface="Calibri"/>
              <a:buNone/>
            </a:pPr>
            <a:r>
              <a:rPr b="0" i="0" lang="es-PE" sz="1400" u="none" cap="none" strike="noStrike">
                <a:solidFill>
                  <a:srgbClr val="2A395B"/>
                </a:solidFill>
                <a:latin typeface="Roboto"/>
                <a:ea typeface="Roboto"/>
                <a:cs typeface="Roboto"/>
                <a:sym typeface="Roboto"/>
              </a:rPr>
              <a:t> </a:t>
            </a:r>
            <a:endParaRPr b="0" i="0" sz="1400" u="none" cap="none" strike="noStrike">
              <a:solidFill>
                <a:srgbClr val="2A395B"/>
              </a:solidFill>
              <a:latin typeface="Roboto"/>
              <a:ea typeface="Roboto"/>
              <a:cs typeface="Roboto"/>
              <a:sym typeface="Roboto"/>
            </a:endParaRPr>
          </a:p>
          <a:p>
            <a:pPr indent="-152400" lvl="3" marL="177800" marR="0" rtl="0" algn="l">
              <a:lnSpc>
                <a:spcPct val="100000"/>
              </a:lnSpc>
              <a:spcBef>
                <a:spcPts val="0"/>
              </a:spcBef>
              <a:spcAft>
                <a:spcPts val="0"/>
              </a:spcAft>
              <a:buClr>
                <a:srgbClr val="2A395B"/>
              </a:buClr>
              <a:buSzPts val="1400"/>
              <a:buFont typeface="Arial"/>
              <a:buChar char="•"/>
            </a:pPr>
            <a:r>
              <a:rPr b="0" i="0" lang="es-PE" sz="1400" u="none" cap="none" strike="noStrike">
                <a:solidFill>
                  <a:srgbClr val="2A395B"/>
                </a:solidFill>
                <a:latin typeface="Roboto"/>
                <a:ea typeface="Roboto"/>
                <a:cs typeface="Roboto"/>
                <a:sym typeface="Roboto"/>
              </a:rPr>
              <a:t>Clientes/consumidores/usuarios/ beneficiarios </a:t>
            </a:r>
            <a:endParaRPr b="0" i="0" sz="1400" u="none" cap="none" strike="noStrike">
              <a:solidFill>
                <a:srgbClr val="2A395B"/>
              </a:solidFill>
              <a:latin typeface="Roboto"/>
              <a:ea typeface="Roboto"/>
              <a:cs typeface="Roboto"/>
              <a:sym typeface="Roboto"/>
            </a:endParaRPr>
          </a:p>
          <a:p>
            <a:pPr indent="-152400" lvl="3" marL="177800" marR="0" rtl="0" algn="l">
              <a:lnSpc>
                <a:spcPct val="100000"/>
              </a:lnSpc>
              <a:spcBef>
                <a:spcPts val="0"/>
              </a:spcBef>
              <a:spcAft>
                <a:spcPts val="0"/>
              </a:spcAft>
              <a:buClr>
                <a:srgbClr val="2A395B"/>
              </a:buClr>
              <a:buSzPts val="1400"/>
              <a:buFont typeface="Arial"/>
              <a:buChar char="•"/>
            </a:pPr>
            <a:r>
              <a:rPr b="0" i="0" lang="es-PE" sz="1400" u="none" cap="none" strike="noStrike">
                <a:solidFill>
                  <a:srgbClr val="2A395B"/>
                </a:solidFill>
                <a:latin typeface="Roboto"/>
                <a:ea typeface="Roboto"/>
                <a:cs typeface="Roboto"/>
                <a:sym typeface="Roboto"/>
              </a:rPr>
              <a:t>Productos: bienes y/o servicios</a:t>
            </a:r>
            <a:endParaRPr b="0" i="0" sz="1400" u="none" cap="none" strike="noStrike">
              <a:solidFill>
                <a:srgbClr val="2A395B"/>
              </a:solidFill>
              <a:latin typeface="Roboto"/>
              <a:ea typeface="Roboto"/>
              <a:cs typeface="Roboto"/>
              <a:sym typeface="Roboto"/>
            </a:endParaRPr>
          </a:p>
          <a:p>
            <a:pPr indent="-152400" lvl="3" marL="177800" marR="0" rtl="0" algn="l">
              <a:lnSpc>
                <a:spcPct val="100000"/>
              </a:lnSpc>
              <a:spcBef>
                <a:spcPts val="0"/>
              </a:spcBef>
              <a:spcAft>
                <a:spcPts val="0"/>
              </a:spcAft>
              <a:buClr>
                <a:srgbClr val="2A395B"/>
              </a:buClr>
              <a:buSzPts val="1400"/>
              <a:buFont typeface="Arial"/>
              <a:buChar char="•"/>
            </a:pPr>
            <a:r>
              <a:rPr b="0" i="0" lang="es-PE" sz="1400" u="none" cap="none" strike="noStrike">
                <a:solidFill>
                  <a:srgbClr val="2A395B"/>
                </a:solidFill>
                <a:latin typeface="Roboto"/>
                <a:ea typeface="Roboto"/>
                <a:cs typeface="Roboto"/>
                <a:sym typeface="Roboto"/>
              </a:rPr>
              <a:t>Mercados</a:t>
            </a:r>
            <a:endParaRPr b="0" i="0" sz="1400" u="none" cap="none" strike="noStrike">
              <a:solidFill>
                <a:srgbClr val="2A395B"/>
              </a:solidFill>
              <a:latin typeface="Roboto"/>
              <a:ea typeface="Roboto"/>
              <a:cs typeface="Roboto"/>
              <a:sym typeface="Roboto"/>
            </a:endParaRPr>
          </a:p>
          <a:p>
            <a:pPr indent="-152400" lvl="3" marL="177800" marR="0" rtl="0" algn="l">
              <a:lnSpc>
                <a:spcPct val="100000"/>
              </a:lnSpc>
              <a:spcBef>
                <a:spcPts val="0"/>
              </a:spcBef>
              <a:spcAft>
                <a:spcPts val="0"/>
              </a:spcAft>
              <a:buClr>
                <a:srgbClr val="2A395B"/>
              </a:buClr>
              <a:buSzPts val="1400"/>
              <a:buFont typeface="Arial"/>
              <a:buChar char="•"/>
            </a:pPr>
            <a:r>
              <a:rPr b="0" i="0" lang="es-PE" sz="1400" u="none" cap="none" strike="noStrike">
                <a:solidFill>
                  <a:srgbClr val="2A395B"/>
                </a:solidFill>
                <a:latin typeface="Roboto"/>
                <a:ea typeface="Roboto"/>
                <a:cs typeface="Roboto"/>
                <a:sym typeface="Roboto"/>
              </a:rPr>
              <a:t>Tecnologías</a:t>
            </a:r>
            <a:endParaRPr b="0" i="0" sz="1400" u="none" cap="none" strike="noStrike">
              <a:solidFill>
                <a:srgbClr val="2A395B"/>
              </a:solidFill>
              <a:latin typeface="Roboto"/>
              <a:ea typeface="Roboto"/>
              <a:cs typeface="Roboto"/>
              <a:sym typeface="Roboto"/>
            </a:endParaRPr>
          </a:p>
          <a:p>
            <a:pPr indent="-152400" lvl="3" marL="177800" marR="0" rtl="0" algn="l">
              <a:lnSpc>
                <a:spcPct val="100000"/>
              </a:lnSpc>
              <a:spcBef>
                <a:spcPts val="0"/>
              </a:spcBef>
              <a:spcAft>
                <a:spcPts val="0"/>
              </a:spcAft>
              <a:buClr>
                <a:srgbClr val="2A395B"/>
              </a:buClr>
              <a:buSzPts val="1400"/>
              <a:buFont typeface="Arial"/>
              <a:buChar char="•"/>
            </a:pPr>
            <a:r>
              <a:rPr b="0" i="0" lang="es-PE" sz="1400" u="none" cap="none" strike="noStrike">
                <a:solidFill>
                  <a:srgbClr val="2A395B"/>
                </a:solidFill>
                <a:latin typeface="Roboto"/>
                <a:ea typeface="Roboto"/>
                <a:cs typeface="Roboto"/>
                <a:sym typeface="Roboto"/>
              </a:rPr>
              <a:t>Objetivos: supervivencia, crecimiento y rentabilidad</a:t>
            </a:r>
            <a:endParaRPr b="0" i="0" sz="1400" u="none" cap="none" strike="noStrike">
              <a:solidFill>
                <a:srgbClr val="2A395B"/>
              </a:solidFill>
              <a:latin typeface="Roboto"/>
              <a:ea typeface="Roboto"/>
              <a:cs typeface="Roboto"/>
              <a:sym typeface="Roboto"/>
            </a:endParaRPr>
          </a:p>
          <a:p>
            <a:pPr indent="-152400" lvl="3" marL="177800" marR="0" rtl="0" algn="l">
              <a:lnSpc>
                <a:spcPct val="100000"/>
              </a:lnSpc>
              <a:spcBef>
                <a:spcPts val="0"/>
              </a:spcBef>
              <a:spcAft>
                <a:spcPts val="0"/>
              </a:spcAft>
              <a:buClr>
                <a:srgbClr val="2A395B"/>
              </a:buClr>
              <a:buSzPts val="1400"/>
              <a:buFont typeface="Arial"/>
              <a:buChar char="•"/>
            </a:pPr>
            <a:r>
              <a:rPr b="0" i="0" lang="es-PE" sz="1400" u="none" cap="none" strike="noStrike">
                <a:solidFill>
                  <a:srgbClr val="2A395B"/>
                </a:solidFill>
                <a:latin typeface="Roboto"/>
                <a:ea typeface="Roboto"/>
                <a:cs typeface="Roboto"/>
                <a:sym typeface="Roboto"/>
              </a:rPr>
              <a:t>Filosofía de la organización</a:t>
            </a:r>
            <a:endParaRPr b="0" i="0" sz="1400" u="none" cap="none" strike="noStrike">
              <a:solidFill>
                <a:srgbClr val="2A395B"/>
              </a:solidFill>
              <a:latin typeface="Roboto"/>
              <a:ea typeface="Roboto"/>
              <a:cs typeface="Roboto"/>
              <a:sym typeface="Roboto"/>
            </a:endParaRPr>
          </a:p>
          <a:p>
            <a:pPr indent="-152400" lvl="3" marL="177800" marR="0" rtl="0" algn="l">
              <a:lnSpc>
                <a:spcPct val="100000"/>
              </a:lnSpc>
              <a:spcBef>
                <a:spcPts val="0"/>
              </a:spcBef>
              <a:spcAft>
                <a:spcPts val="0"/>
              </a:spcAft>
              <a:buClr>
                <a:srgbClr val="2A395B"/>
              </a:buClr>
              <a:buSzPts val="1400"/>
              <a:buFont typeface="Arial"/>
              <a:buChar char="•"/>
            </a:pPr>
            <a:r>
              <a:rPr b="0" i="0" lang="es-PE" sz="1400" u="none" cap="none" strike="noStrike">
                <a:solidFill>
                  <a:srgbClr val="2A395B"/>
                </a:solidFill>
                <a:latin typeface="Roboto"/>
                <a:ea typeface="Roboto"/>
                <a:cs typeface="Roboto"/>
                <a:sym typeface="Roboto"/>
              </a:rPr>
              <a:t>Auto concepto de la organización</a:t>
            </a:r>
            <a:endParaRPr b="0" i="0" sz="1400" u="none" cap="none" strike="noStrike">
              <a:solidFill>
                <a:srgbClr val="2A395B"/>
              </a:solidFill>
              <a:latin typeface="Roboto"/>
              <a:ea typeface="Roboto"/>
              <a:cs typeface="Roboto"/>
              <a:sym typeface="Roboto"/>
            </a:endParaRPr>
          </a:p>
          <a:p>
            <a:pPr indent="-152400" lvl="3" marL="177800" marR="0" rtl="0" algn="l">
              <a:lnSpc>
                <a:spcPct val="100000"/>
              </a:lnSpc>
              <a:spcBef>
                <a:spcPts val="0"/>
              </a:spcBef>
              <a:spcAft>
                <a:spcPts val="0"/>
              </a:spcAft>
              <a:buClr>
                <a:srgbClr val="2A395B"/>
              </a:buClr>
              <a:buSzPts val="1400"/>
              <a:buFont typeface="Arial"/>
              <a:buChar char="•"/>
            </a:pPr>
            <a:r>
              <a:rPr b="0" i="0" lang="es-PE" sz="1400" u="none" cap="none" strike="noStrike">
                <a:solidFill>
                  <a:srgbClr val="2A395B"/>
                </a:solidFill>
                <a:latin typeface="Roboto"/>
                <a:ea typeface="Roboto"/>
                <a:cs typeface="Roboto"/>
                <a:sym typeface="Roboto"/>
              </a:rPr>
              <a:t>Preocupación por la imagen pública</a:t>
            </a:r>
            <a:endParaRPr b="0" i="0" sz="1400" u="none" cap="none" strike="noStrike">
              <a:solidFill>
                <a:srgbClr val="2A395B"/>
              </a:solidFill>
              <a:latin typeface="Roboto"/>
              <a:ea typeface="Roboto"/>
              <a:cs typeface="Roboto"/>
              <a:sym typeface="Roboto"/>
            </a:endParaRPr>
          </a:p>
          <a:p>
            <a:pPr indent="-152400" lvl="3" marL="177800" marR="0" rtl="0" algn="l">
              <a:lnSpc>
                <a:spcPct val="100000"/>
              </a:lnSpc>
              <a:spcBef>
                <a:spcPts val="0"/>
              </a:spcBef>
              <a:spcAft>
                <a:spcPts val="0"/>
              </a:spcAft>
              <a:buClr>
                <a:srgbClr val="2A395B"/>
              </a:buClr>
              <a:buSzPts val="1400"/>
              <a:buFont typeface="Arial"/>
              <a:buChar char="•"/>
            </a:pPr>
            <a:r>
              <a:rPr b="0" i="0" lang="es-PE" sz="1400" u="none" cap="none" strike="noStrike">
                <a:solidFill>
                  <a:srgbClr val="2A395B"/>
                </a:solidFill>
                <a:latin typeface="Roboto"/>
                <a:ea typeface="Roboto"/>
                <a:cs typeface="Roboto"/>
                <a:sym typeface="Roboto"/>
              </a:rPr>
              <a:t>Preocupación por los empleados</a:t>
            </a:r>
            <a:endParaRPr b="0" i="0" sz="1400" u="none" cap="none" strike="noStrike">
              <a:solidFill>
                <a:srgbClr val="2A395B"/>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p:nvPr/>
        </p:nvSpPr>
        <p:spPr>
          <a:xfrm>
            <a:off x="1238254" y="626079"/>
            <a:ext cx="45600" cy="519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5" name="Google Shape;305;p34"/>
          <p:cNvSpPr txBox="1"/>
          <p:nvPr/>
        </p:nvSpPr>
        <p:spPr>
          <a:xfrm>
            <a:off x="1328866" y="676191"/>
            <a:ext cx="5033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rgbClr val="2A395B"/>
                </a:solidFill>
                <a:latin typeface="Roboto Slab"/>
                <a:ea typeface="Roboto Slab"/>
                <a:cs typeface="Roboto Slab"/>
                <a:sym typeface="Roboto Slab"/>
              </a:rPr>
              <a:t>Esquema del Planeamiento Estratégico</a:t>
            </a:r>
            <a:endParaRPr b="0" i="0" sz="1800" u="none" cap="none" strike="noStrike">
              <a:solidFill>
                <a:srgbClr val="2A395B"/>
              </a:solidFill>
              <a:latin typeface="Roboto Slab"/>
              <a:ea typeface="Roboto Slab"/>
              <a:cs typeface="Roboto Slab"/>
              <a:sym typeface="Roboto Slab"/>
            </a:endParaRPr>
          </a:p>
        </p:txBody>
      </p:sp>
      <p:grpSp>
        <p:nvGrpSpPr>
          <p:cNvPr id="306" name="Google Shape;306;p34"/>
          <p:cNvGrpSpPr/>
          <p:nvPr/>
        </p:nvGrpSpPr>
        <p:grpSpPr>
          <a:xfrm>
            <a:off x="2130156" y="1277117"/>
            <a:ext cx="9109848" cy="5160094"/>
            <a:chOff x="1723863" y="1379342"/>
            <a:chExt cx="9109848" cy="5160094"/>
          </a:xfrm>
        </p:grpSpPr>
        <p:sp>
          <p:nvSpPr>
            <p:cNvPr id="307" name="Google Shape;307;p34"/>
            <p:cNvSpPr/>
            <p:nvPr/>
          </p:nvSpPr>
          <p:spPr>
            <a:xfrm>
              <a:off x="9630080" y="1618376"/>
              <a:ext cx="1002457" cy="4747973"/>
            </a:xfrm>
            <a:prstGeom prst="rect">
              <a:avLst/>
            </a:prstGeom>
            <a:solidFill>
              <a:srgbClr val="B5B6BA">
                <a:alpha val="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08" name="Google Shape;308;p34"/>
            <p:cNvSpPr/>
            <p:nvPr/>
          </p:nvSpPr>
          <p:spPr>
            <a:xfrm>
              <a:off x="6684753" y="1625034"/>
              <a:ext cx="2967562" cy="4747973"/>
            </a:xfrm>
            <a:prstGeom prst="rect">
              <a:avLst/>
            </a:prstGeom>
            <a:solidFill>
              <a:srgbClr val="B5B6BA">
                <a:alpha val="3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09" name="Google Shape;309;p34"/>
            <p:cNvSpPr/>
            <p:nvPr/>
          </p:nvSpPr>
          <p:spPr>
            <a:xfrm>
              <a:off x="2063699" y="1625034"/>
              <a:ext cx="4610098" cy="4747973"/>
            </a:xfrm>
            <a:prstGeom prst="rect">
              <a:avLst/>
            </a:prstGeom>
            <a:solidFill>
              <a:srgbClr val="B5B6BA">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0" name="Google Shape;310;p34"/>
            <p:cNvSpPr/>
            <p:nvPr/>
          </p:nvSpPr>
          <p:spPr>
            <a:xfrm>
              <a:off x="1723863" y="3528295"/>
              <a:ext cx="900000" cy="900000"/>
            </a:xfrm>
            <a:prstGeom prst="rect">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1" name="Google Shape;311;p34"/>
            <p:cNvSpPr/>
            <p:nvPr/>
          </p:nvSpPr>
          <p:spPr>
            <a:xfrm>
              <a:off x="2776263" y="4821397"/>
              <a:ext cx="900000" cy="900000"/>
            </a:xfrm>
            <a:prstGeom prst="rect">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2" name="Google Shape;312;p34"/>
            <p:cNvSpPr/>
            <p:nvPr/>
          </p:nvSpPr>
          <p:spPr>
            <a:xfrm>
              <a:off x="2776263" y="2270940"/>
              <a:ext cx="900000" cy="900000"/>
            </a:xfrm>
            <a:prstGeom prst="rect">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3" name="Google Shape;313;p34"/>
            <p:cNvSpPr/>
            <p:nvPr/>
          </p:nvSpPr>
          <p:spPr>
            <a:xfrm>
              <a:off x="3676263" y="3528295"/>
              <a:ext cx="900000" cy="900000"/>
            </a:xfrm>
            <a:prstGeom prst="rect">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4" name="Google Shape;314;p34"/>
            <p:cNvSpPr/>
            <p:nvPr/>
          </p:nvSpPr>
          <p:spPr>
            <a:xfrm>
              <a:off x="5178663" y="3527697"/>
              <a:ext cx="900000" cy="900000"/>
            </a:xfrm>
            <a:prstGeom prst="rect">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5" name="Google Shape;315;p34"/>
            <p:cNvSpPr/>
            <p:nvPr/>
          </p:nvSpPr>
          <p:spPr>
            <a:xfrm>
              <a:off x="6681063" y="3527697"/>
              <a:ext cx="900000" cy="900000"/>
            </a:xfrm>
            <a:prstGeom prst="rect">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6" name="Google Shape;316;p34"/>
            <p:cNvSpPr/>
            <p:nvPr/>
          </p:nvSpPr>
          <p:spPr>
            <a:xfrm>
              <a:off x="8183463" y="3523785"/>
              <a:ext cx="900000" cy="900000"/>
            </a:xfrm>
            <a:prstGeom prst="rect">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7" name="Google Shape;317;p34"/>
            <p:cNvSpPr/>
            <p:nvPr/>
          </p:nvSpPr>
          <p:spPr>
            <a:xfrm>
              <a:off x="9685863" y="3523785"/>
              <a:ext cx="900000" cy="900000"/>
            </a:xfrm>
            <a:prstGeom prst="rect">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8" name="Google Shape;318;p34"/>
            <p:cNvSpPr/>
            <p:nvPr/>
          </p:nvSpPr>
          <p:spPr>
            <a:xfrm>
              <a:off x="4633218" y="1754105"/>
              <a:ext cx="1990890" cy="1542188"/>
            </a:xfrm>
            <a:prstGeom prst="downArrowCallout">
              <a:avLst>
                <a:gd fmla="val 15928" name="adj1"/>
                <a:gd fmla="val 15069" name="adj2"/>
                <a:gd fmla="val 25000" name="adj3"/>
                <a:gd fmla="val 64977" name="adj4"/>
              </a:avLst>
            </a:prstGeom>
            <a:solidFill>
              <a:srgbClr val="C344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19" name="Google Shape;319;p34"/>
            <p:cNvSpPr/>
            <p:nvPr/>
          </p:nvSpPr>
          <p:spPr>
            <a:xfrm rot="10800000">
              <a:off x="4633218" y="4551214"/>
              <a:ext cx="1990890" cy="1645947"/>
            </a:xfrm>
            <a:prstGeom prst="downArrowCallout">
              <a:avLst>
                <a:gd fmla="val 15893" name="adj1"/>
                <a:gd fmla="val 14072" name="adj2"/>
                <a:gd fmla="val 25000" name="adj3"/>
                <a:gd fmla="val 64977" name="adj4"/>
              </a:avLst>
            </a:prstGeom>
            <a:solidFill>
              <a:srgbClr val="C344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cxnSp>
          <p:nvCxnSpPr>
            <p:cNvPr id="320" name="Google Shape;320;p34"/>
            <p:cNvCxnSpPr>
              <a:stCxn id="310" idx="3"/>
              <a:endCxn id="313" idx="1"/>
            </p:cNvCxnSpPr>
            <p:nvPr/>
          </p:nvCxnSpPr>
          <p:spPr>
            <a:xfrm>
              <a:off x="2623863" y="3978295"/>
              <a:ext cx="1052400" cy="0"/>
            </a:xfrm>
            <a:prstGeom prst="straightConnector1">
              <a:avLst/>
            </a:prstGeom>
            <a:noFill/>
            <a:ln cap="flat" cmpd="sng" w="38100">
              <a:solidFill>
                <a:srgbClr val="AC374A"/>
              </a:solidFill>
              <a:prstDash val="solid"/>
              <a:miter lim="800000"/>
              <a:headEnd len="sm" w="sm" type="none"/>
              <a:tailEnd len="med" w="med" type="triangle"/>
            </a:ln>
          </p:spPr>
        </p:cxnSp>
        <p:cxnSp>
          <p:nvCxnSpPr>
            <p:cNvPr id="321" name="Google Shape;321;p34"/>
            <p:cNvCxnSpPr>
              <a:stCxn id="313" idx="3"/>
            </p:cNvCxnSpPr>
            <p:nvPr/>
          </p:nvCxnSpPr>
          <p:spPr>
            <a:xfrm flipH="1" rot="10800000">
              <a:off x="4576263" y="3973795"/>
              <a:ext cx="602400" cy="4500"/>
            </a:xfrm>
            <a:prstGeom prst="straightConnector1">
              <a:avLst/>
            </a:prstGeom>
            <a:noFill/>
            <a:ln cap="flat" cmpd="sng" w="38100">
              <a:solidFill>
                <a:srgbClr val="AC374A"/>
              </a:solidFill>
              <a:prstDash val="solid"/>
              <a:miter lim="800000"/>
              <a:headEnd len="sm" w="sm" type="none"/>
              <a:tailEnd len="med" w="med" type="triangle"/>
            </a:ln>
          </p:spPr>
        </p:cxnSp>
        <p:cxnSp>
          <p:nvCxnSpPr>
            <p:cNvPr id="322" name="Google Shape;322;p34"/>
            <p:cNvCxnSpPr/>
            <p:nvPr/>
          </p:nvCxnSpPr>
          <p:spPr>
            <a:xfrm flipH="1" rot="10800000">
              <a:off x="6078663" y="3969275"/>
              <a:ext cx="602400" cy="4510"/>
            </a:xfrm>
            <a:prstGeom prst="straightConnector1">
              <a:avLst/>
            </a:prstGeom>
            <a:noFill/>
            <a:ln cap="flat" cmpd="sng" w="38100">
              <a:solidFill>
                <a:srgbClr val="AC374A"/>
              </a:solidFill>
              <a:prstDash val="solid"/>
              <a:miter lim="800000"/>
              <a:headEnd len="sm" w="sm" type="none"/>
              <a:tailEnd len="med" w="med" type="triangle"/>
            </a:ln>
          </p:spPr>
        </p:cxnSp>
        <p:cxnSp>
          <p:nvCxnSpPr>
            <p:cNvPr id="323" name="Google Shape;323;p34"/>
            <p:cNvCxnSpPr/>
            <p:nvPr/>
          </p:nvCxnSpPr>
          <p:spPr>
            <a:xfrm flipH="1" rot="10800000">
              <a:off x="7585009" y="3976040"/>
              <a:ext cx="602400" cy="4510"/>
            </a:xfrm>
            <a:prstGeom prst="straightConnector1">
              <a:avLst/>
            </a:prstGeom>
            <a:noFill/>
            <a:ln cap="flat" cmpd="sng" w="38100">
              <a:solidFill>
                <a:srgbClr val="AC374A"/>
              </a:solidFill>
              <a:prstDash val="solid"/>
              <a:miter lim="800000"/>
              <a:headEnd len="sm" w="sm" type="none"/>
              <a:tailEnd len="med" w="med" type="triangle"/>
            </a:ln>
          </p:spPr>
        </p:cxnSp>
        <p:cxnSp>
          <p:nvCxnSpPr>
            <p:cNvPr id="324" name="Google Shape;324;p34"/>
            <p:cNvCxnSpPr/>
            <p:nvPr/>
          </p:nvCxnSpPr>
          <p:spPr>
            <a:xfrm flipH="1" rot="10800000">
              <a:off x="9083463" y="3964765"/>
              <a:ext cx="602400" cy="4510"/>
            </a:xfrm>
            <a:prstGeom prst="straightConnector1">
              <a:avLst/>
            </a:prstGeom>
            <a:noFill/>
            <a:ln cap="flat" cmpd="sng" w="38100">
              <a:solidFill>
                <a:srgbClr val="AC374A"/>
              </a:solidFill>
              <a:prstDash val="solid"/>
              <a:miter lim="800000"/>
              <a:headEnd len="sm" w="sm" type="none"/>
              <a:tailEnd len="med" w="med" type="triangle"/>
            </a:ln>
          </p:spPr>
        </p:cxnSp>
        <p:cxnSp>
          <p:nvCxnSpPr>
            <p:cNvPr id="325" name="Google Shape;325;p34"/>
            <p:cNvCxnSpPr>
              <a:stCxn id="312" idx="2"/>
              <a:endCxn id="311" idx="0"/>
            </p:cNvCxnSpPr>
            <p:nvPr/>
          </p:nvCxnSpPr>
          <p:spPr>
            <a:xfrm>
              <a:off x="3226263" y="3170940"/>
              <a:ext cx="0" cy="1650600"/>
            </a:xfrm>
            <a:prstGeom prst="straightConnector1">
              <a:avLst/>
            </a:prstGeom>
            <a:noFill/>
            <a:ln cap="flat" cmpd="sng" w="38100">
              <a:solidFill>
                <a:srgbClr val="AC374A"/>
              </a:solidFill>
              <a:prstDash val="solid"/>
              <a:miter lim="800000"/>
              <a:headEnd len="sm" w="sm" type="none"/>
              <a:tailEnd len="sm" w="sm" type="none"/>
            </a:ln>
          </p:spPr>
        </p:cxnSp>
        <p:sp>
          <p:nvSpPr>
            <p:cNvPr id="326" name="Google Shape;326;p34"/>
            <p:cNvSpPr txBox="1"/>
            <p:nvPr/>
          </p:nvSpPr>
          <p:spPr>
            <a:xfrm>
              <a:off x="2693575" y="2438744"/>
              <a:ext cx="105240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400"/>
                <a:buFont typeface="Calibri"/>
                <a:buNone/>
              </a:pPr>
              <a:r>
                <a:rPr b="0" i="0" lang="es-PE" sz="1400" u="none" cap="none" strike="noStrike">
                  <a:solidFill>
                    <a:srgbClr val="595959"/>
                  </a:solidFill>
                  <a:latin typeface="Calibri"/>
                  <a:ea typeface="Calibri"/>
                  <a:cs typeface="Calibri"/>
                  <a:sym typeface="Calibri"/>
                </a:rPr>
                <a:t>Diagnóstico externo</a:t>
              </a:r>
              <a:endParaRPr b="0" i="0" sz="1800" u="none" cap="none" strike="noStrike">
                <a:solidFill>
                  <a:schemeClr val="dk1"/>
                </a:solidFill>
                <a:latin typeface="Calibri"/>
                <a:ea typeface="Calibri"/>
                <a:cs typeface="Calibri"/>
                <a:sym typeface="Calibri"/>
              </a:endParaRPr>
            </a:p>
          </p:txBody>
        </p:sp>
        <p:sp>
          <p:nvSpPr>
            <p:cNvPr id="327" name="Google Shape;327;p34"/>
            <p:cNvSpPr txBox="1"/>
            <p:nvPr/>
          </p:nvSpPr>
          <p:spPr>
            <a:xfrm>
              <a:off x="1841617" y="3602198"/>
              <a:ext cx="795899"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400"/>
                <a:buFont typeface="Calibri"/>
                <a:buNone/>
              </a:pPr>
              <a:r>
                <a:rPr b="0" i="0" lang="es-PE" sz="1400" u="none" cap="none" strike="noStrike">
                  <a:solidFill>
                    <a:srgbClr val="595959"/>
                  </a:solidFill>
                  <a:latin typeface="Calibri"/>
                  <a:ea typeface="Calibri"/>
                  <a:cs typeface="Calibri"/>
                  <a:sym typeface="Calibri"/>
                </a:rPr>
                <a:t>Visión</a:t>
              </a:r>
              <a:br>
                <a:rPr b="0" i="0" lang="es-PE" sz="1400" u="none" cap="none" strike="noStrike">
                  <a:solidFill>
                    <a:srgbClr val="595959"/>
                  </a:solidFill>
                  <a:latin typeface="Calibri"/>
                  <a:ea typeface="Calibri"/>
                  <a:cs typeface="Calibri"/>
                  <a:sym typeface="Calibri"/>
                </a:rPr>
              </a:br>
              <a:r>
                <a:rPr b="0" i="0" lang="es-PE" sz="1400" u="none" cap="none" strike="noStrike">
                  <a:solidFill>
                    <a:srgbClr val="595959"/>
                  </a:solidFill>
                  <a:latin typeface="Calibri"/>
                  <a:ea typeface="Calibri"/>
                  <a:cs typeface="Calibri"/>
                  <a:sym typeface="Calibri"/>
                </a:rPr>
                <a:t>Misión</a:t>
              </a:r>
              <a:br>
                <a:rPr b="0" i="0" lang="es-PE" sz="1400" u="none" cap="none" strike="noStrike">
                  <a:solidFill>
                    <a:srgbClr val="595959"/>
                  </a:solidFill>
                  <a:latin typeface="Calibri"/>
                  <a:ea typeface="Calibri"/>
                  <a:cs typeface="Calibri"/>
                  <a:sym typeface="Calibri"/>
                </a:rPr>
              </a:br>
              <a:r>
                <a:rPr b="0" i="0" lang="es-PE" sz="1400" u="none" cap="none" strike="noStrike">
                  <a:solidFill>
                    <a:srgbClr val="595959"/>
                  </a:solidFill>
                  <a:latin typeface="Calibri"/>
                  <a:ea typeface="Calibri"/>
                  <a:cs typeface="Calibri"/>
                  <a:sym typeface="Calibri"/>
                </a:rPr>
                <a:t>Valores</a:t>
              </a:r>
              <a:endParaRPr b="0" i="0" sz="1800" u="none" cap="none" strike="noStrike">
                <a:solidFill>
                  <a:schemeClr val="dk1"/>
                </a:solidFill>
                <a:latin typeface="Calibri"/>
                <a:ea typeface="Calibri"/>
                <a:cs typeface="Calibri"/>
                <a:sym typeface="Calibri"/>
              </a:endParaRPr>
            </a:p>
          </p:txBody>
        </p:sp>
        <p:sp>
          <p:nvSpPr>
            <p:cNvPr id="328" name="Google Shape;328;p34"/>
            <p:cNvSpPr txBox="1"/>
            <p:nvPr/>
          </p:nvSpPr>
          <p:spPr>
            <a:xfrm>
              <a:off x="2651880" y="4994626"/>
              <a:ext cx="114876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400"/>
                <a:buFont typeface="Calibri"/>
                <a:buNone/>
              </a:pPr>
              <a:r>
                <a:rPr b="0" i="0" lang="es-PE" sz="1400" u="none" cap="none" strike="noStrike">
                  <a:solidFill>
                    <a:srgbClr val="595959"/>
                  </a:solidFill>
                  <a:latin typeface="Calibri"/>
                  <a:ea typeface="Calibri"/>
                  <a:cs typeface="Calibri"/>
                  <a:sym typeface="Calibri"/>
                </a:rPr>
                <a:t>Diagnóstico Interno</a:t>
              </a:r>
              <a:endParaRPr b="0" i="0" sz="1800" u="none" cap="none" strike="noStrike">
                <a:solidFill>
                  <a:schemeClr val="dk1"/>
                </a:solidFill>
                <a:latin typeface="Calibri"/>
                <a:ea typeface="Calibri"/>
                <a:cs typeface="Calibri"/>
                <a:sym typeface="Calibri"/>
              </a:endParaRPr>
            </a:p>
          </p:txBody>
        </p:sp>
        <p:sp>
          <p:nvSpPr>
            <p:cNvPr id="329" name="Google Shape;329;p34"/>
            <p:cNvSpPr txBox="1"/>
            <p:nvPr/>
          </p:nvSpPr>
          <p:spPr>
            <a:xfrm>
              <a:off x="3738938" y="3723343"/>
              <a:ext cx="795899"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400"/>
                <a:buFont typeface="Calibri"/>
                <a:buNone/>
              </a:pPr>
              <a:r>
                <a:rPr b="0" i="0" lang="es-PE" sz="1400" u="none" cap="none" strike="noStrike">
                  <a:solidFill>
                    <a:srgbClr val="595959"/>
                  </a:solidFill>
                  <a:latin typeface="Calibri"/>
                  <a:ea typeface="Calibri"/>
                  <a:cs typeface="Calibri"/>
                  <a:sym typeface="Calibri"/>
                </a:rPr>
                <a:t>Metas (LP)</a:t>
              </a:r>
              <a:endParaRPr b="0" i="0" sz="1800" u="none" cap="none" strike="noStrike">
                <a:solidFill>
                  <a:schemeClr val="dk1"/>
                </a:solidFill>
                <a:latin typeface="Calibri"/>
                <a:ea typeface="Calibri"/>
                <a:cs typeface="Calibri"/>
                <a:sym typeface="Calibri"/>
              </a:endParaRPr>
            </a:p>
          </p:txBody>
        </p:sp>
        <p:sp>
          <p:nvSpPr>
            <p:cNvPr id="330" name="Google Shape;330;p34"/>
            <p:cNvSpPr txBox="1"/>
            <p:nvPr/>
          </p:nvSpPr>
          <p:spPr>
            <a:xfrm>
              <a:off x="5106117" y="3796590"/>
              <a:ext cx="1048649"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400"/>
                <a:buFont typeface="Calibri"/>
                <a:buNone/>
              </a:pPr>
              <a:r>
                <a:rPr b="0" i="0" lang="es-PE" sz="1400" u="none" cap="none" strike="noStrike">
                  <a:solidFill>
                    <a:srgbClr val="595959"/>
                  </a:solidFill>
                  <a:latin typeface="Calibri"/>
                  <a:ea typeface="Calibri"/>
                  <a:cs typeface="Calibri"/>
                  <a:sym typeface="Calibri"/>
                </a:rPr>
                <a:t>Estrategias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595959"/>
                </a:solidFill>
                <a:latin typeface="Calibri"/>
                <a:ea typeface="Calibri"/>
                <a:cs typeface="Calibri"/>
                <a:sym typeface="Calibri"/>
              </a:endParaRPr>
            </a:p>
          </p:txBody>
        </p:sp>
        <p:sp>
          <p:nvSpPr>
            <p:cNvPr id="331" name="Google Shape;331;p34"/>
            <p:cNvSpPr txBox="1"/>
            <p:nvPr/>
          </p:nvSpPr>
          <p:spPr>
            <a:xfrm>
              <a:off x="6684620" y="3678568"/>
              <a:ext cx="910096"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400"/>
                <a:buFont typeface="Calibri"/>
                <a:buNone/>
              </a:pPr>
              <a:r>
                <a:rPr b="0" i="0" lang="es-PE" sz="1400" u="none" cap="none" strike="noStrike">
                  <a:solidFill>
                    <a:srgbClr val="595959"/>
                  </a:solidFill>
                  <a:latin typeface="Calibri"/>
                  <a:ea typeface="Calibri"/>
                  <a:cs typeface="Calibri"/>
                  <a:sym typeface="Calibri"/>
                </a:rPr>
                <a:t>Gerencia General</a:t>
              </a:r>
              <a:endParaRPr b="0" i="0" sz="1800" u="none" cap="none" strike="noStrike">
                <a:solidFill>
                  <a:schemeClr val="dk1"/>
                </a:solidFill>
                <a:latin typeface="Calibri"/>
                <a:ea typeface="Calibri"/>
                <a:cs typeface="Calibri"/>
                <a:sym typeface="Calibri"/>
              </a:endParaRPr>
            </a:p>
          </p:txBody>
        </p:sp>
        <p:sp>
          <p:nvSpPr>
            <p:cNvPr id="332" name="Google Shape;332;p34"/>
            <p:cNvSpPr txBox="1"/>
            <p:nvPr/>
          </p:nvSpPr>
          <p:spPr>
            <a:xfrm>
              <a:off x="8071369" y="3678568"/>
              <a:ext cx="1116194"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400"/>
                <a:buFont typeface="Calibri"/>
                <a:buNone/>
              </a:pPr>
              <a:r>
                <a:rPr b="0" i="0" lang="es-PE" sz="1400" u="none" cap="none" strike="noStrike">
                  <a:solidFill>
                    <a:srgbClr val="595959"/>
                  </a:solidFill>
                  <a:latin typeface="Calibri"/>
                  <a:ea typeface="Calibri"/>
                  <a:cs typeface="Calibri"/>
                  <a:sym typeface="Calibri"/>
                </a:rPr>
                <a:t>Áreas Funcionales</a:t>
              </a:r>
              <a:endParaRPr b="0" i="0" sz="1800" u="none" cap="none" strike="noStrike">
                <a:solidFill>
                  <a:schemeClr val="dk1"/>
                </a:solidFill>
                <a:latin typeface="Calibri"/>
                <a:ea typeface="Calibri"/>
                <a:cs typeface="Calibri"/>
                <a:sym typeface="Calibri"/>
              </a:endParaRPr>
            </a:p>
          </p:txBody>
        </p:sp>
        <p:sp>
          <p:nvSpPr>
            <p:cNvPr id="333" name="Google Shape;333;p34"/>
            <p:cNvSpPr txBox="1"/>
            <p:nvPr/>
          </p:nvSpPr>
          <p:spPr>
            <a:xfrm>
              <a:off x="9675039" y="3569269"/>
              <a:ext cx="921647" cy="738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400"/>
                <a:buFont typeface="Calibri"/>
                <a:buNone/>
              </a:pPr>
              <a:r>
                <a:rPr b="0" i="0" lang="es-PE" sz="1400" u="none" cap="none" strike="noStrike">
                  <a:solidFill>
                    <a:srgbClr val="595959"/>
                  </a:solidFill>
                  <a:latin typeface="Calibri"/>
                  <a:ea typeface="Calibri"/>
                  <a:cs typeface="Calibri"/>
                  <a:sym typeface="Calibri"/>
                </a:rPr>
                <a:t>Medición Control BSC</a:t>
              </a:r>
              <a:endParaRPr b="0" i="0" sz="1800" u="none" cap="none" strike="noStrike">
                <a:solidFill>
                  <a:schemeClr val="dk1"/>
                </a:solidFill>
                <a:latin typeface="Calibri"/>
                <a:ea typeface="Calibri"/>
                <a:cs typeface="Calibri"/>
                <a:sym typeface="Calibri"/>
              </a:endParaRPr>
            </a:p>
          </p:txBody>
        </p:sp>
        <p:sp>
          <p:nvSpPr>
            <p:cNvPr id="334" name="Google Shape;334;p34"/>
            <p:cNvSpPr txBox="1"/>
            <p:nvPr/>
          </p:nvSpPr>
          <p:spPr>
            <a:xfrm>
              <a:off x="4761344" y="1780633"/>
              <a:ext cx="1734635" cy="95410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rPr b="0" i="0" lang="es-PE" sz="1400" u="none" cap="none" strike="noStrike">
                  <a:solidFill>
                    <a:schemeClr val="lt1"/>
                  </a:solidFill>
                  <a:latin typeface="Calibri"/>
                  <a:ea typeface="Calibri"/>
                  <a:cs typeface="Calibri"/>
                  <a:sym typeface="Calibri"/>
                </a:rPr>
                <a:t>De Negocios</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Funcionales</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Corporativas</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Global</a:t>
              </a:r>
              <a:endParaRPr b="0" i="0" sz="1800" u="none" cap="none" strike="noStrike">
                <a:solidFill>
                  <a:schemeClr val="dk1"/>
                </a:solidFill>
                <a:latin typeface="Calibri"/>
                <a:ea typeface="Calibri"/>
                <a:cs typeface="Calibri"/>
                <a:sym typeface="Calibri"/>
              </a:endParaRPr>
            </a:p>
          </p:txBody>
        </p:sp>
        <p:sp>
          <p:nvSpPr>
            <p:cNvPr id="335" name="Google Shape;335;p34"/>
            <p:cNvSpPr txBox="1"/>
            <p:nvPr/>
          </p:nvSpPr>
          <p:spPr>
            <a:xfrm>
              <a:off x="4633217" y="5088524"/>
              <a:ext cx="1990891" cy="116955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rPr b="0" i="0" lang="es-PE" sz="1400" u="none" cap="none" strike="noStrike">
                  <a:solidFill>
                    <a:schemeClr val="lt1"/>
                  </a:solidFill>
                  <a:latin typeface="Calibri"/>
                  <a:ea typeface="Calibri"/>
                  <a:cs typeface="Calibri"/>
                  <a:sym typeface="Calibri"/>
                </a:rPr>
                <a:t>Herramienta </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Diseño</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Estructura</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Indicadores</a:t>
              </a:r>
              <a:br>
                <a:rPr b="0" i="0" lang="es-PE" sz="1400" u="none" cap="none" strike="noStrike">
                  <a:solidFill>
                    <a:schemeClr val="lt1"/>
                  </a:solidFill>
                  <a:latin typeface="Calibri"/>
                  <a:ea typeface="Calibri"/>
                  <a:cs typeface="Calibri"/>
                  <a:sym typeface="Calibri"/>
                </a:rPr>
              </a:br>
              <a:r>
                <a:rPr b="0" i="0" lang="es-PE" sz="1400" u="none" cap="none" strike="noStrike">
                  <a:solidFill>
                    <a:schemeClr val="lt1"/>
                  </a:solidFill>
                  <a:latin typeface="Calibri"/>
                  <a:ea typeface="Calibri"/>
                  <a:cs typeface="Calibri"/>
                  <a:sym typeface="Calibri"/>
                </a:rPr>
                <a:t>Generales</a:t>
              </a:r>
              <a:endParaRPr b="0" i="0" sz="1800" u="none" cap="none" strike="noStrike">
                <a:solidFill>
                  <a:schemeClr val="dk1"/>
                </a:solidFill>
                <a:latin typeface="Calibri"/>
                <a:ea typeface="Calibri"/>
                <a:cs typeface="Calibri"/>
                <a:sym typeface="Calibri"/>
              </a:endParaRPr>
            </a:p>
          </p:txBody>
        </p:sp>
        <p:sp>
          <p:nvSpPr>
            <p:cNvPr id="336" name="Google Shape;336;p34"/>
            <p:cNvSpPr/>
            <p:nvPr/>
          </p:nvSpPr>
          <p:spPr>
            <a:xfrm>
              <a:off x="2056433" y="1427839"/>
              <a:ext cx="4617364" cy="197194"/>
            </a:xfrm>
            <a:prstGeom prst="rect">
              <a:avLst/>
            </a:prstGeom>
            <a:solidFill>
              <a:srgbClr val="C3444B">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37" name="Google Shape;337;p34"/>
            <p:cNvSpPr/>
            <p:nvPr/>
          </p:nvSpPr>
          <p:spPr>
            <a:xfrm>
              <a:off x="6673797" y="1424543"/>
              <a:ext cx="2978518" cy="200489"/>
            </a:xfrm>
            <a:prstGeom prst="rect">
              <a:avLst/>
            </a:prstGeom>
            <a:solidFill>
              <a:srgbClr val="C3444B">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38" name="Google Shape;338;p34"/>
            <p:cNvSpPr/>
            <p:nvPr/>
          </p:nvSpPr>
          <p:spPr>
            <a:xfrm>
              <a:off x="9666866" y="1424542"/>
              <a:ext cx="961871" cy="200489"/>
            </a:xfrm>
            <a:prstGeom prst="rect">
              <a:avLst/>
            </a:prstGeom>
            <a:solidFill>
              <a:srgbClr val="C3444B">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39" name="Google Shape;339;p34"/>
            <p:cNvSpPr txBox="1"/>
            <p:nvPr/>
          </p:nvSpPr>
          <p:spPr>
            <a:xfrm>
              <a:off x="3183822" y="1381792"/>
              <a:ext cx="2316082"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rPr b="1" i="0" lang="es-PE" sz="1400" u="none" cap="none" strike="noStrike">
                  <a:solidFill>
                    <a:schemeClr val="lt1"/>
                  </a:solidFill>
                  <a:latin typeface="Calibri"/>
                  <a:ea typeface="Calibri"/>
                  <a:cs typeface="Calibri"/>
                  <a:sym typeface="Calibri"/>
                </a:rPr>
                <a:t>PLANEACIÓN ESTRATÉGICA</a:t>
              </a:r>
              <a:endParaRPr b="0" i="0" sz="1800" u="none" cap="none" strike="noStrike">
                <a:solidFill>
                  <a:schemeClr val="dk1"/>
                </a:solidFill>
                <a:latin typeface="Calibri"/>
                <a:ea typeface="Calibri"/>
                <a:cs typeface="Calibri"/>
                <a:sym typeface="Calibri"/>
              </a:endParaRPr>
            </a:p>
          </p:txBody>
        </p:sp>
        <p:sp>
          <p:nvSpPr>
            <p:cNvPr id="340" name="Google Shape;340;p34"/>
            <p:cNvSpPr txBox="1"/>
            <p:nvPr/>
          </p:nvSpPr>
          <p:spPr>
            <a:xfrm>
              <a:off x="6913328" y="1379342"/>
              <a:ext cx="2316082"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rPr b="1" i="0" lang="es-PE" sz="1400" u="none" cap="none" strike="noStrike">
                  <a:solidFill>
                    <a:schemeClr val="lt1"/>
                  </a:solidFill>
                  <a:latin typeface="Calibri"/>
                  <a:ea typeface="Calibri"/>
                  <a:cs typeface="Calibri"/>
                  <a:sym typeface="Calibri"/>
                </a:rPr>
                <a:t>DIRECCIÓN ESTRATÉGICA</a:t>
              </a:r>
              <a:endParaRPr b="0" i="0" sz="1800" u="none" cap="none" strike="noStrike">
                <a:solidFill>
                  <a:schemeClr val="dk1"/>
                </a:solidFill>
                <a:latin typeface="Calibri"/>
                <a:ea typeface="Calibri"/>
                <a:cs typeface="Calibri"/>
                <a:sym typeface="Calibri"/>
              </a:endParaRPr>
            </a:p>
          </p:txBody>
        </p:sp>
        <p:sp>
          <p:nvSpPr>
            <p:cNvPr id="341" name="Google Shape;341;p34"/>
            <p:cNvSpPr/>
            <p:nvPr/>
          </p:nvSpPr>
          <p:spPr>
            <a:xfrm>
              <a:off x="2070984" y="4394593"/>
              <a:ext cx="4617364" cy="197194"/>
            </a:xfrm>
            <a:prstGeom prst="rect">
              <a:avLst/>
            </a:prstGeom>
            <a:solidFill>
              <a:srgbClr val="C3444B">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42" name="Google Shape;342;p34"/>
            <p:cNvSpPr/>
            <p:nvPr/>
          </p:nvSpPr>
          <p:spPr>
            <a:xfrm>
              <a:off x="6688348" y="4391297"/>
              <a:ext cx="2978518" cy="200489"/>
            </a:xfrm>
            <a:prstGeom prst="rect">
              <a:avLst/>
            </a:prstGeom>
            <a:solidFill>
              <a:srgbClr val="C3444B">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43" name="Google Shape;343;p34"/>
            <p:cNvSpPr/>
            <p:nvPr/>
          </p:nvSpPr>
          <p:spPr>
            <a:xfrm>
              <a:off x="9681417" y="4391296"/>
              <a:ext cx="961871" cy="200489"/>
            </a:xfrm>
            <a:prstGeom prst="rect">
              <a:avLst/>
            </a:prstGeom>
            <a:solidFill>
              <a:srgbClr val="C3444B">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44" name="Google Shape;344;p34"/>
            <p:cNvSpPr txBox="1"/>
            <p:nvPr/>
          </p:nvSpPr>
          <p:spPr>
            <a:xfrm>
              <a:off x="3198373" y="4348546"/>
              <a:ext cx="2316082"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rPr b="1" i="0" lang="es-PE" sz="1400" u="none" cap="none" strike="noStrike">
                  <a:solidFill>
                    <a:schemeClr val="lt1"/>
                  </a:solidFill>
                  <a:latin typeface="Calibri"/>
                  <a:ea typeface="Calibri"/>
                  <a:cs typeface="Calibri"/>
                  <a:sym typeface="Calibri"/>
                </a:rPr>
                <a:t>PLANEACIÓN</a:t>
              </a:r>
              <a:endParaRPr b="0" i="0" sz="1800" u="none" cap="none" strike="noStrike">
                <a:solidFill>
                  <a:schemeClr val="dk1"/>
                </a:solidFill>
                <a:latin typeface="Calibri"/>
                <a:ea typeface="Calibri"/>
                <a:cs typeface="Calibri"/>
                <a:sym typeface="Calibri"/>
              </a:endParaRPr>
            </a:p>
          </p:txBody>
        </p:sp>
        <p:sp>
          <p:nvSpPr>
            <p:cNvPr id="345" name="Google Shape;345;p34"/>
            <p:cNvSpPr txBox="1"/>
            <p:nvPr/>
          </p:nvSpPr>
          <p:spPr>
            <a:xfrm>
              <a:off x="6854453" y="4356772"/>
              <a:ext cx="2431230"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rPr b="1" i="0" lang="es-PE" sz="1400" u="none" cap="none" strike="noStrike">
                  <a:solidFill>
                    <a:schemeClr val="lt1"/>
                  </a:solidFill>
                  <a:latin typeface="Calibri"/>
                  <a:ea typeface="Calibri"/>
                  <a:cs typeface="Calibri"/>
                  <a:sym typeface="Calibri"/>
                </a:rPr>
                <a:t>ORGANIZACIÓN Y DIRECCIÓN</a:t>
              </a:r>
              <a:endParaRPr b="0" i="0" sz="1800" u="none" cap="none" strike="noStrike">
                <a:solidFill>
                  <a:schemeClr val="dk1"/>
                </a:solidFill>
                <a:latin typeface="Calibri"/>
                <a:ea typeface="Calibri"/>
                <a:cs typeface="Calibri"/>
                <a:sym typeface="Calibri"/>
              </a:endParaRPr>
            </a:p>
          </p:txBody>
        </p:sp>
        <p:sp>
          <p:nvSpPr>
            <p:cNvPr id="346" name="Google Shape;346;p34"/>
            <p:cNvSpPr txBox="1"/>
            <p:nvPr/>
          </p:nvSpPr>
          <p:spPr>
            <a:xfrm>
              <a:off x="9695968" y="4340862"/>
              <a:ext cx="92164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rPr b="1" i="0" lang="es-PE" sz="1400" u="none" cap="none" strike="noStrike">
                  <a:solidFill>
                    <a:schemeClr val="lt1"/>
                  </a:solidFill>
                  <a:latin typeface="Calibri"/>
                  <a:ea typeface="Calibri"/>
                  <a:cs typeface="Calibri"/>
                  <a:sym typeface="Calibri"/>
                </a:rPr>
                <a:t>CONTROL</a:t>
              </a:r>
              <a:endParaRPr b="0" i="0" sz="1800" u="none" cap="none" strike="noStrike">
                <a:solidFill>
                  <a:schemeClr val="dk1"/>
                </a:solidFill>
                <a:latin typeface="Calibri"/>
                <a:ea typeface="Calibri"/>
                <a:cs typeface="Calibri"/>
                <a:sym typeface="Calibri"/>
              </a:endParaRPr>
            </a:p>
          </p:txBody>
        </p:sp>
        <p:sp>
          <p:nvSpPr>
            <p:cNvPr id="347" name="Google Shape;347;p34"/>
            <p:cNvSpPr/>
            <p:nvPr/>
          </p:nvSpPr>
          <p:spPr>
            <a:xfrm>
              <a:off x="2055008" y="6277706"/>
              <a:ext cx="4617364" cy="197194"/>
            </a:xfrm>
            <a:prstGeom prst="rect">
              <a:avLst/>
            </a:prstGeom>
            <a:solidFill>
              <a:srgbClr val="C3444B">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48" name="Google Shape;348;p34"/>
            <p:cNvSpPr/>
            <p:nvPr/>
          </p:nvSpPr>
          <p:spPr>
            <a:xfrm>
              <a:off x="6672372" y="6274410"/>
              <a:ext cx="2978518" cy="200489"/>
            </a:xfrm>
            <a:prstGeom prst="rect">
              <a:avLst/>
            </a:prstGeom>
            <a:solidFill>
              <a:srgbClr val="C3444B">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49" name="Google Shape;349;p34"/>
            <p:cNvSpPr/>
            <p:nvPr/>
          </p:nvSpPr>
          <p:spPr>
            <a:xfrm>
              <a:off x="9665441" y="6286725"/>
              <a:ext cx="1054978" cy="188174"/>
            </a:xfrm>
            <a:prstGeom prst="rect">
              <a:avLst/>
            </a:prstGeom>
            <a:solidFill>
              <a:srgbClr val="C3444B">
                <a:alpha val="4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50" name="Google Shape;350;p34"/>
            <p:cNvSpPr txBox="1"/>
            <p:nvPr/>
          </p:nvSpPr>
          <p:spPr>
            <a:xfrm>
              <a:off x="3182397" y="6231659"/>
              <a:ext cx="2316082"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rPr b="1" i="0" lang="es-PE" sz="1400" u="none" cap="none" strike="noStrike">
                  <a:solidFill>
                    <a:schemeClr val="lt1"/>
                  </a:solidFill>
                  <a:latin typeface="Calibri"/>
                  <a:ea typeface="Calibri"/>
                  <a:cs typeface="Calibri"/>
                  <a:sym typeface="Calibri"/>
                </a:rPr>
                <a:t>FORMULACIÓN</a:t>
              </a:r>
              <a:endParaRPr b="0" i="0" sz="1800" u="none" cap="none" strike="noStrike">
                <a:solidFill>
                  <a:schemeClr val="dk1"/>
                </a:solidFill>
                <a:latin typeface="Calibri"/>
                <a:ea typeface="Calibri"/>
                <a:cs typeface="Calibri"/>
                <a:sym typeface="Calibri"/>
              </a:endParaRPr>
            </a:p>
          </p:txBody>
        </p:sp>
        <p:sp>
          <p:nvSpPr>
            <p:cNvPr id="351" name="Google Shape;351;p34"/>
            <p:cNvSpPr txBox="1"/>
            <p:nvPr/>
          </p:nvSpPr>
          <p:spPr>
            <a:xfrm>
              <a:off x="9547679" y="6215164"/>
              <a:ext cx="1286032"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rPr b="1" i="0" lang="es-PE" sz="1400" u="none" cap="none" strike="noStrike">
                  <a:solidFill>
                    <a:schemeClr val="lt1"/>
                  </a:solidFill>
                  <a:latin typeface="Calibri"/>
                  <a:ea typeface="Calibri"/>
                  <a:cs typeface="Calibri"/>
                  <a:sym typeface="Calibri"/>
                </a:rPr>
                <a:t>EVALUACIÓN</a:t>
              </a:r>
              <a:endParaRPr b="0" i="0" sz="1800" u="none" cap="none" strike="noStrike">
                <a:solidFill>
                  <a:schemeClr val="dk1"/>
                </a:solidFill>
                <a:latin typeface="Calibri"/>
                <a:ea typeface="Calibri"/>
                <a:cs typeface="Calibri"/>
                <a:sym typeface="Calibri"/>
              </a:endParaRPr>
            </a:p>
          </p:txBody>
        </p:sp>
      </p:grpSp>
      <p:sp>
        <p:nvSpPr>
          <p:cNvPr id="352" name="Google Shape;352;p34"/>
          <p:cNvSpPr/>
          <p:nvPr/>
        </p:nvSpPr>
        <p:spPr>
          <a:xfrm>
            <a:off x="1283973" y="6592588"/>
            <a:ext cx="9098700" cy="357000"/>
          </a:xfrm>
          <a:prstGeom prst="rect">
            <a:avLst/>
          </a:prstGeom>
          <a:noFill/>
          <a:ln>
            <a:noFill/>
          </a:ln>
        </p:spPr>
        <p:txBody>
          <a:bodyPr anchorCtr="0" anchor="t" bIns="45700" lIns="91425" spcFirstLastPara="1" rIns="91425" wrap="square" tIns="45700">
            <a:noAutofit/>
          </a:bodyPr>
          <a:lstStyle/>
          <a:p>
            <a:pPr indent="-450215" lvl="0" marL="450215" marR="0" rtl="0" algn="l">
              <a:lnSpc>
                <a:spcPct val="200000"/>
              </a:lnSpc>
              <a:spcBef>
                <a:spcPts val="0"/>
              </a:spcBef>
              <a:spcAft>
                <a:spcPts val="0"/>
              </a:spcAft>
              <a:buClr>
                <a:schemeClr val="dk1"/>
              </a:buClr>
              <a:buSzPts val="1000"/>
              <a:buFont typeface="Calibri"/>
              <a:buNone/>
            </a:pPr>
            <a:r>
              <a:rPr b="0" i="0" lang="es-PE" sz="1000" u="none" cap="none" strike="noStrike">
                <a:solidFill>
                  <a:srgbClr val="2A395B"/>
                </a:solidFill>
                <a:latin typeface="Roboto"/>
                <a:ea typeface="Roboto"/>
                <a:cs typeface="Roboto"/>
                <a:sym typeface="Roboto"/>
              </a:rPr>
              <a:t>Fuente: David, F. (2008). </a:t>
            </a:r>
            <a:r>
              <a:rPr b="0" i="1" lang="es-PE" sz="1000" u="none" cap="none" strike="noStrike">
                <a:solidFill>
                  <a:srgbClr val="2A395B"/>
                </a:solidFill>
                <a:latin typeface="Roboto"/>
                <a:ea typeface="Roboto"/>
                <a:cs typeface="Roboto"/>
                <a:sym typeface="Roboto"/>
              </a:rPr>
              <a:t>Conceptos de Administración Estratégica.</a:t>
            </a:r>
            <a:r>
              <a:rPr b="0" i="0" lang="es-PE" sz="1000" u="none" cap="none" strike="noStrike">
                <a:solidFill>
                  <a:srgbClr val="2A395B"/>
                </a:solidFill>
                <a:latin typeface="Roboto"/>
                <a:ea typeface="Roboto"/>
                <a:cs typeface="Roboto"/>
                <a:sym typeface="Roboto"/>
              </a:rPr>
              <a:t> (11va ed.). Ciudad de México, México: Pearson Education.</a:t>
            </a:r>
            <a:endParaRPr b="0" i="0" sz="1000" u="none" cap="none" strike="noStrike">
              <a:solidFill>
                <a:srgbClr val="2A395B"/>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nvSpPr>
        <p:spPr>
          <a:xfrm>
            <a:off x="1328870" y="2805225"/>
            <a:ext cx="2199300" cy="96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2A395B"/>
                </a:solidFill>
                <a:latin typeface="Roboto Slab"/>
                <a:ea typeface="Roboto Slab"/>
                <a:cs typeface="Roboto Slab"/>
                <a:sym typeface="Roboto Slab"/>
              </a:rPr>
              <a:t>Esquema del </a:t>
            </a:r>
            <a:endParaRPr b="0" i="0" sz="1900" u="none" cap="none" strike="noStrike">
              <a:solidFill>
                <a:srgbClr val="2A395B"/>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2A395B"/>
                </a:solidFill>
                <a:latin typeface="Roboto Slab"/>
                <a:ea typeface="Roboto Slab"/>
                <a:cs typeface="Roboto Slab"/>
                <a:sym typeface="Roboto Slab"/>
              </a:rPr>
              <a:t>Planeamiento </a:t>
            </a:r>
            <a:endParaRPr b="0" i="0" sz="1900" u="none" cap="none" strike="noStrike">
              <a:solidFill>
                <a:srgbClr val="2A395B"/>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2A395B"/>
                </a:solidFill>
                <a:latin typeface="Roboto Slab"/>
                <a:ea typeface="Roboto Slab"/>
                <a:cs typeface="Roboto Slab"/>
                <a:sym typeface="Roboto Slab"/>
              </a:rPr>
              <a:t>Estratégico</a:t>
            </a:r>
            <a:endParaRPr b="0" i="0" sz="1900" u="none" cap="none" strike="noStrike">
              <a:solidFill>
                <a:srgbClr val="2A395B"/>
              </a:solidFill>
              <a:latin typeface="Roboto Slab"/>
              <a:ea typeface="Roboto Slab"/>
              <a:cs typeface="Roboto Slab"/>
              <a:sym typeface="Roboto Slab"/>
            </a:endParaRPr>
          </a:p>
        </p:txBody>
      </p:sp>
      <p:sp>
        <p:nvSpPr>
          <p:cNvPr id="358" name="Google Shape;358;p35"/>
          <p:cNvSpPr/>
          <p:nvPr/>
        </p:nvSpPr>
        <p:spPr>
          <a:xfrm>
            <a:off x="1283150" y="2822004"/>
            <a:ext cx="45600" cy="9234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59" name="Google Shape;359;p35"/>
          <p:cNvPicPr preferRelativeResize="0"/>
          <p:nvPr/>
        </p:nvPicPr>
        <p:blipFill rotWithShape="1">
          <a:blip r:embed="rId3">
            <a:alphaModFix/>
          </a:blip>
          <a:srcRect b="0" l="0" r="0" t="0"/>
          <a:stretch/>
        </p:blipFill>
        <p:spPr>
          <a:xfrm>
            <a:off x="4156600" y="1197975"/>
            <a:ext cx="7305577" cy="4693649"/>
          </a:xfrm>
          <a:prstGeom prst="rect">
            <a:avLst/>
          </a:prstGeom>
          <a:noFill/>
          <a:ln>
            <a:noFill/>
          </a:ln>
        </p:spPr>
      </p:pic>
      <p:sp>
        <p:nvSpPr>
          <p:cNvPr id="360" name="Google Shape;360;p35"/>
          <p:cNvSpPr/>
          <p:nvPr/>
        </p:nvSpPr>
        <p:spPr>
          <a:xfrm>
            <a:off x="3436413" y="6058438"/>
            <a:ext cx="8025900" cy="246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Calibri"/>
              <a:buNone/>
            </a:pPr>
            <a:r>
              <a:rPr b="0" i="0" lang="es-PE" sz="900" u="none" cap="none" strike="noStrike">
                <a:solidFill>
                  <a:srgbClr val="2A395B"/>
                </a:solidFill>
                <a:latin typeface="Roboto"/>
                <a:ea typeface="Roboto"/>
                <a:cs typeface="Roboto"/>
                <a:sym typeface="Roboto"/>
              </a:rPr>
              <a:t>Fuente: Tomado de “El proceso estratégico: Un enfoque de gerencia”, por F. A. D’Alessio, 2008. México D. F., México: Pearson. </a:t>
            </a:r>
            <a:endParaRPr b="0" i="0" sz="900" u="none" cap="none" strike="noStrike">
              <a:solidFill>
                <a:srgbClr val="2A395B"/>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6"/>
          <p:cNvSpPr/>
          <p:nvPr/>
        </p:nvSpPr>
        <p:spPr>
          <a:xfrm>
            <a:off x="1316624" y="595925"/>
            <a:ext cx="3975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2A395B"/>
                </a:solidFill>
                <a:latin typeface="Roboto Slab"/>
                <a:ea typeface="Roboto Slab"/>
                <a:cs typeface="Roboto Slab"/>
                <a:sym typeface="Roboto Slab"/>
              </a:rPr>
              <a:t>El proceso estratégico básico</a:t>
            </a:r>
            <a:endParaRPr b="0" i="0" sz="2000" u="none" cap="none" strike="noStrike">
              <a:solidFill>
                <a:srgbClr val="2A395B"/>
              </a:solidFill>
              <a:latin typeface="Roboto Slab"/>
              <a:ea typeface="Roboto Slab"/>
              <a:cs typeface="Roboto Slab"/>
              <a:sym typeface="Roboto Slab"/>
            </a:endParaRPr>
          </a:p>
        </p:txBody>
      </p:sp>
      <p:sp>
        <p:nvSpPr>
          <p:cNvPr id="366" name="Google Shape;366;p36"/>
          <p:cNvSpPr/>
          <p:nvPr/>
        </p:nvSpPr>
        <p:spPr>
          <a:xfrm>
            <a:off x="1270911" y="563754"/>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7" name="Google Shape;367;p36"/>
          <p:cNvSpPr/>
          <p:nvPr/>
        </p:nvSpPr>
        <p:spPr>
          <a:xfrm>
            <a:off x="2579174" y="1900952"/>
            <a:ext cx="7494300" cy="4207800"/>
          </a:xfrm>
          <a:prstGeom prst="roundRect">
            <a:avLst>
              <a:gd fmla="val 8579" name="adj"/>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368" name="Google Shape;368;p36"/>
          <p:cNvSpPr/>
          <p:nvPr/>
        </p:nvSpPr>
        <p:spPr>
          <a:xfrm>
            <a:off x="5554822" y="3457512"/>
            <a:ext cx="1430400" cy="8343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69" name="Google Shape;369;p36"/>
          <p:cNvSpPr/>
          <p:nvPr/>
        </p:nvSpPr>
        <p:spPr>
          <a:xfrm>
            <a:off x="3372341" y="5166008"/>
            <a:ext cx="1304100" cy="687600"/>
          </a:xfrm>
          <a:prstGeom prst="ellipse">
            <a:avLst/>
          </a:prstGeom>
          <a:solidFill>
            <a:srgbClr val="FEFE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70" name="Google Shape;370;p36"/>
          <p:cNvSpPr/>
          <p:nvPr/>
        </p:nvSpPr>
        <p:spPr>
          <a:xfrm>
            <a:off x="7869891" y="5201300"/>
            <a:ext cx="1304100" cy="687600"/>
          </a:xfrm>
          <a:prstGeom prst="ellipse">
            <a:avLst/>
          </a:prstGeom>
          <a:solidFill>
            <a:schemeClr val="lt1"/>
          </a:solidFill>
          <a:ln cap="flat" cmpd="sng" w="9525">
            <a:solidFill>
              <a:srgbClr val="2A39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71" name="Google Shape;371;p36"/>
          <p:cNvSpPr txBox="1"/>
          <p:nvPr/>
        </p:nvSpPr>
        <p:spPr>
          <a:xfrm>
            <a:off x="4724259" y="2161156"/>
            <a:ext cx="29739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s-PE" sz="1800" u="none" cap="none" strike="noStrike">
                <a:solidFill>
                  <a:schemeClr val="lt1"/>
                </a:solidFill>
                <a:latin typeface="Calibri"/>
                <a:ea typeface="Calibri"/>
                <a:cs typeface="Calibri"/>
                <a:sym typeface="Calibri"/>
              </a:rPr>
              <a:t>Administración Estratégica</a:t>
            </a:r>
            <a:endParaRPr b="0" i="0" sz="1800" u="none" cap="none" strike="noStrike">
              <a:solidFill>
                <a:schemeClr val="lt1"/>
              </a:solidFill>
              <a:latin typeface="Calibri"/>
              <a:ea typeface="Calibri"/>
              <a:cs typeface="Calibri"/>
              <a:sym typeface="Calibri"/>
            </a:endParaRPr>
          </a:p>
        </p:txBody>
      </p:sp>
      <p:sp>
        <p:nvSpPr>
          <p:cNvPr id="372" name="Google Shape;372;p36"/>
          <p:cNvSpPr/>
          <p:nvPr/>
        </p:nvSpPr>
        <p:spPr>
          <a:xfrm rot="5400000">
            <a:off x="5892056" y="-28339"/>
            <a:ext cx="638400" cy="6333600"/>
          </a:xfrm>
          <a:prstGeom prst="leftBrace">
            <a:avLst>
              <a:gd fmla="val 29386" name="adj1"/>
              <a:gd fmla="val 50184" name="adj2"/>
            </a:avLst>
          </a:prstGeom>
          <a:noFill/>
          <a:ln cap="flat" cmpd="sng" w="38100">
            <a:solidFill>
              <a:srgbClr val="FEF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EEC8CE"/>
              </a:solidFill>
              <a:latin typeface="Calibri"/>
              <a:ea typeface="Calibri"/>
              <a:cs typeface="Calibri"/>
              <a:sym typeface="Calibri"/>
            </a:endParaRPr>
          </a:p>
        </p:txBody>
      </p:sp>
      <p:sp>
        <p:nvSpPr>
          <p:cNvPr id="373" name="Google Shape;373;p36"/>
          <p:cNvSpPr txBox="1"/>
          <p:nvPr/>
        </p:nvSpPr>
        <p:spPr>
          <a:xfrm>
            <a:off x="2709013" y="3684493"/>
            <a:ext cx="2630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s-PE" sz="1800" u="none" cap="none" strike="noStrike">
                <a:solidFill>
                  <a:schemeClr val="lt1"/>
                </a:solidFill>
                <a:latin typeface="Calibri"/>
                <a:ea typeface="Calibri"/>
                <a:cs typeface="Calibri"/>
                <a:sym typeface="Calibri"/>
              </a:rPr>
              <a:t>Insumos</a:t>
            </a:r>
            <a:endParaRPr b="0" i="0" sz="1800" u="none" cap="none" strike="noStrike">
              <a:solidFill>
                <a:schemeClr val="lt1"/>
              </a:solidFill>
              <a:latin typeface="Calibri"/>
              <a:ea typeface="Calibri"/>
              <a:cs typeface="Calibri"/>
              <a:sym typeface="Calibri"/>
            </a:endParaRPr>
          </a:p>
        </p:txBody>
      </p:sp>
      <p:sp>
        <p:nvSpPr>
          <p:cNvPr id="374" name="Google Shape;374;p36"/>
          <p:cNvSpPr txBox="1"/>
          <p:nvPr/>
        </p:nvSpPr>
        <p:spPr>
          <a:xfrm>
            <a:off x="2709013" y="4527264"/>
            <a:ext cx="2630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s-PE" sz="1800" u="none" cap="none" strike="noStrike">
                <a:solidFill>
                  <a:schemeClr val="lt1"/>
                </a:solidFill>
                <a:latin typeface="Calibri"/>
                <a:ea typeface="Calibri"/>
                <a:cs typeface="Calibri"/>
                <a:sym typeface="Calibri"/>
              </a:rPr>
              <a:t>Análisis</a:t>
            </a:r>
            <a:endParaRPr b="0" i="0" sz="1800" u="none" cap="none" strike="noStrike">
              <a:solidFill>
                <a:schemeClr val="lt1"/>
              </a:solidFill>
              <a:latin typeface="Calibri"/>
              <a:ea typeface="Calibri"/>
              <a:cs typeface="Calibri"/>
              <a:sym typeface="Calibri"/>
            </a:endParaRPr>
          </a:p>
        </p:txBody>
      </p:sp>
      <p:sp>
        <p:nvSpPr>
          <p:cNvPr id="375" name="Google Shape;375;p36"/>
          <p:cNvSpPr txBox="1"/>
          <p:nvPr/>
        </p:nvSpPr>
        <p:spPr>
          <a:xfrm>
            <a:off x="2709013" y="5315611"/>
            <a:ext cx="2630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s-PE" sz="1800" u="none" cap="none" strike="noStrike">
                <a:solidFill>
                  <a:schemeClr val="dk1"/>
                </a:solidFill>
                <a:latin typeface="Calibri"/>
                <a:ea typeface="Calibri"/>
                <a:cs typeface="Calibri"/>
                <a:sym typeface="Calibri"/>
              </a:rPr>
              <a:t>Presente</a:t>
            </a:r>
            <a:endParaRPr b="0" i="0" sz="1800" u="none" cap="none" strike="noStrike">
              <a:solidFill>
                <a:schemeClr val="dk1"/>
              </a:solidFill>
              <a:latin typeface="Calibri"/>
              <a:ea typeface="Calibri"/>
              <a:cs typeface="Calibri"/>
              <a:sym typeface="Calibri"/>
            </a:endParaRPr>
          </a:p>
        </p:txBody>
      </p:sp>
      <p:sp>
        <p:nvSpPr>
          <p:cNvPr id="376" name="Google Shape;376;p36"/>
          <p:cNvSpPr txBox="1"/>
          <p:nvPr/>
        </p:nvSpPr>
        <p:spPr>
          <a:xfrm>
            <a:off x="4947459" y="3517398"/>
            <a:ext cx="2630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s-PE" sz="1800" u="none" cap="none" strike="noStrike">
                <a:solidFill>
                  <a:schemeClr val="dk1"/>
                </a:solidFill>
                <a:latin typeface="Calibri"/>
                <a:ea typeface="Calibri"/>
                <a:cs typeface="Calibri"/>
                <a:sym typeface="Calibri"/>
              </a:rPr>
              <a:t>Proceso </a:t>
            </a:r>
            <a:br>
              <a:rPr b="0" i="0" lang="es-PE" sz="1800" u="none" cap="none" strike="noStrike">
                <a:solidFill>
                  <a:schemeClr val="dk1"/>
                </a:solidFill>
                <a:latin typeface="Calibri"/>
                <a:ea typeface="Calibri"/>
                <a:cs typeface="Calibri"/>
                <a:sym typeface="Calibri"/>
              </a:rPr>
            </a:br>
            <a:r>
              <a:rPr b="0" i="0" lang="es-PE" sz="1800" u="none" cap="none" strike="noStrike">
                <a:solidFill>
                  <a:schemeClr val="dk1"/>
                </a:solidFill>
                <a:latin typeface="Calibri"/>
                <a:ea typeface="Calibri"/>
                <a:cs typeface="Calibri"/>
                <a:sym typeface="Calibri"/>
              </a:rPr>
              <a:t>Estratégico</a:t>
            </a:r>
            <a:endParaRPr b="0" i="0" sz="1800" u="none" cap="none" strike="noStrike">
              <a:solidFill>
                <a:schemeClr val="dk1"/>
              </a:solidFill>
              <a:latin typeface="Calibri"/>
              <a:ea typeface="Calibri"/>
              <a:cs typeface="Calibri"/>
              <a:sym typeface="Calibri"/>
            </a:endParaRPr>
          </a:p>
        </p:txBody>
      </p:sp>
      <p:sp>
        <p:nvSpPr>
          <p:cNvPr id="377" name="Google Shape;377;p36"/>
          <p:cNvSpPr txBox="1"/>
          <p:nvPr/>
        </p:nvSpPr>
        <p:spPr>
          <a:xfrm>
            <a:off x="7200459" y="3666307"/>
            <a:ext cx="2630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s-PE" sz="1800" u="none" cap="none" strike="noStrike">
                <a:solidFill>
                  <a:schemeClr val="lt1"/>
                </a:solidFill>
                <a:latin typeface="Calibri"/>
                <a:ea typeface="Calibri"/>
                <a:cs typeface="Calibri"/>
                <a:sym typeface="Calibri"/>
              </a:rPr>
              <a:t>Productos</a:t>
            </a:r>
            <a:endParaRPr b="0" i="0" sz="1800" u="none" cap="none" strike="noStrike">
              <a:solidFill>
                <a:schemeClr val="lt1"/>
              </a:solidFill>
              <a:latin typeface="Calibri"/>
              <a:ea typeface="Calibri"/>
              <a:cs typeface="Calibri"/>
              <a:sym typeface="Calibri"/>
            </a:endParaRPr>
          </a:p>
        </p:txBody>
      </p:sp>
      <p:sp>
        <p:nvSpPr>
          <p:cNvPr id="378" name="Google Shape;378;p36"/>
          <p:cNvSpPr txBox="1"/>
          <p:nvPr/>
        </p:nvSpPr>
        <p:spPr>
          <a:xfrm>
            <a:off x="7200459" y="4603172"/>
            <a:ext cx="2630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s-PE" sz="1800" u="none" cap="none" strike="noStrike">
                <a:solidFill>
                  <a:schemeClr val="lt1"/>
                </a:solidFill>
                <a:latin typeface="Calibri"/>
                <a:ea typeface="Calibri"/>
                <a:cs typeface="Calibri"/>
                <a:sym typeface="Calibri"/>
              </a:rPr>
              <a:t>Estrategias</a:t>
            </a:r>
            <a:endParaRPr b="0" i="0" sz="1800" u="none" cap="none" strike="noStrike">
              <a:solidFill>
                <a:schemeClr val="lt1"/>
              </a:solidFill>
              <a:latin typeface="Calibri"/>
              <a:ea typeface="Calibri"/>
              <a:cs typeface="Calibri"/>
              <a:sym typeface="Calibri"/>
            </a:endParaRPr>
          </a:p>
        </p:txBody>
      </p:sp>
      <p:sp>
        <p:nvSpPr>
          <p:cNvPr id="379" name="Google Shape;379;p36"/>
          <p:cNvSpPr txBox="1"/>
          <p:nvPr/>
        </p:nvSpPr>
        <p:spPr>
          <a:xfrm>
            <a:off x="7200459" y="5355192"/>
            <a:ext cx="2630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s-PE" sz="1800" u="none" cap="none" strike="noStrike">
                <a:solidFill>
                  <a:schemeClr val="dk1"/>
                </a:solidFill>
                <a:latin typeface="Calibri"/>
                <a:ea typeface="Calibri"/>
                <a:cs typeface="Calibri"/>
                <a:sym typeface="Calibri"/>
              </a:rPr>
              <a:t>Futuro</a:t>
            </a:r>
            <a:endParaRPr b="0" i="0" sz="1800" u="none" cap="none" strike="noStrike">
              <a:solidFill>
                <a:schemeClr val="dk1"/>
              </a:solidFill>
              <a:latin typeface="Calibri"/>
              <a:ea typeface="Calibri"/>
              <a:cs typeface="Calibri"/>
              <a:sym typeface="Calibri"/>
            </a:endParaRPr>
          </a:p>
        </p:txBody>
      </p:sp>
      <p:cxnSp>
        <p:nvCxnSpPr>
          <p:cNvPr id="380" name="Google Shape;380;p36"/>
          <p:cNvCxnSpPr>
            <a:stCxn id="377" idx="2"/>
            <a:endCxn id="378" idx="0"/>
          </p:cNvCxnSpPr>
          <p:nvPr/>
        </p:nvCxnSpPr>
        <p:spPr>
          <a:xfrm>
            <a:off x="8515809" y="4035607"/>
            <a:ext cx="0" cy="567600"/>
          </a:xfrm>
          <a:prstGeom prst="straightConnector1">
            <a:avLst/>
          </a:prstGeom>
          <a:noFill/>
          <a:ln cap="flat" cmpd="sng" w="38100">
            <a:solidFill>
              <a:srgbClr val="FEFEFE"/>
            </a:solidFill>
            <a:prstDash val="solid"/>
            <a:miter lim="800000"/>
            <a:headEnd len="sm" w="sm" type="none"/>
            <a:tailEnd len="med" w="med" type="triangle"/>
          </a:ln>
        </p:spPr>
      </p:cxnSp>
      <p:cxnSp>
        <p:nvCxnSpPr>
          <p:cNvPr id="381" name="Google Shape;381;p36"/>
          <p:cNvCxnSpPr/>
          <p:nvPr/>
        </p:nvCxnSpPr>
        <p:spPr>
          <a:xfrm>
            <a:off x="7155696" y="3863004"/>
            <a:ext cx="712800" cy="0"/>
          </a:xfrm>
          <a:prstGeom prst="straightConnector1">
            <a:avLst/>
          </a:prstGeom>
          <a:noFill/>
          <a:ln cap="flat" cmpd="sng" w="38100">
            <a:solidFill>
              <a:srgbClr val="FEFEFE"/>
            </a:solidFill>
            <a:prstDash val="solid"/>
            <a:miter lim="800000"/>
            <a:headEnd len="sm" w="sm" type="none"/>
            <a:tailEnd len="med" w="med" type="triangle"/>
          </a:ln>
        </p:spPr>
      </p:cxnSp>
      <p:cxnSp>
        <p:nvCxnSpPr>
          <p:cNvPr id="382" name="Google Shape;382;p36"/>
          <p:cNvCxnSpPr/>
          <p:nvPr/>
        </p:nvCxnSpPr>
        <p:spPr>
          <a:xfrm flipH="1" rot="10800000">
            <a:off x="4017063" y="4072045"/>
            <a:ext cx="7200" cy="437100"/>
          </a:xfrm>
          <a:prstGeom prst="straightConnector1">
            <a:avLst/>
          </a:prstGeom>
          <a:noFill/>
          <a:ln cap="flat" cmpd="sng" w="38100">
            <a:solidFill>
              <a:srgbClr val="FEFEFE"/>
            </a:solidFill>
            <a:prstDash val="solid"/>
            <a:miter lim="800000"/>
            <a:headEnd len="sm" w="sm" type="none"/>
            <a:tailEnd len="med" w="med" type="triangle"/>
          </a:ln>
        </p:spPr>
      </p:cxnSp>
      <p:cxnSp>
        <p:nvCxnSpPr>
          <p:cNvPr id="383" name="Google Shape;383;p36"/>
          <p:cNvCxnSpPr/>
          <p:nvPr/>
        </p:nvCxnSpPr>
        <p:spPr>
          <a:xfrm>
            <a:off x="4659463" y="3863004"/>
            <a:ext cx="712800" cy="0"/>
          </a:xfrm>
          <a:prstGeom prst="straightConnector1">
            <a:avLst/>
          </a:prstGeom>
          <a:noFill/>
          <a:ln cap="flat" cmpd="sng" w="38100">
            <a:solidFill>
              <a:srgbClr val="FEFEFE"/>
            </a:solidFill>
            <a:prstDash val="solid"/>
            <a:miter lim="800000"/>
            <a:headEnd len="sm" w="sm" type="none"/>
            <a:tailEnd len="med" w="med" type="triangle"/>
          </a:ln>
        </p:spPr>
      </p:cxnSp>
      <p:sp>
        <p:nvSpPr>
          <p:cNvPr id="384" name="Google Shape;384;p36"/>
          <p:cNvSpPr/>
          <p:nvPr/>
        </p:nvSpPr>
        <p:spPr>
          <a:xfrm>
            <a:off x="2579174" y="6226197"/>
            <a:ext cx="8025761"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s-PE" sz="1000" u="none" cap="none" strike="noStrike">
                <a:solidFill>
                  <a:srgbClr val="273451"/>
                </a:solidFill>
                <a:latin typeface="Roboto"/>
                <a:ea typeface="Roboto"/>
                <a:cs typeface="Roboto"/>
                <a:sym typeface="Roboto"/>
              </a:rPr>
              <a:t>Fuente: Tomado de “El proceso estratégico: Un enfoque de gerencia”, por F. A. D’Alessio, 2008. México D. F., México: Pearson. </a:t>
            </a:r>
            <a:endParaRPr b="0" i="0" sz="1000" u="none" cap="none" strike="noStrike">
              <a:solidFill>
                <a:srgbClr val="27345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7"/>
          <p:cNvSpPr/>
          <p:nvPr/>
        </p:nvSpPr>
        <p:spPr>
          <a:xfrm>
            <a:off x="1123954" y="593422"/>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0" name="Google Shape;390;p37"/>
          <p:cNvGrpSpPr/>
          <p:nvPr/>
        </p:nvGrpSpPr>
        <p:grpSpPr>
          <a:xfrm>
            <a:off x="2604432" y="1615968"/>
            <a:ext cx="7946113" cy="4330621"/>
            <a:chOff x="2567178" y="1136904"/>
            <a:chExt cx="9201150" cy="5314950"/>
          </a:xfrm>
        </p:grpSpPr>
        <p:sp>
          <p:nvSpPr>
            <p:cNvPr id="391" name="Google Shape;391;p37"/>
            <p:cNvSpPr/>
            <p:nvPr/>
          </p:nvSpPr>
          <p:spPr>
            <a:xfrm>
              <a:off x="2624328" y="1136904"/>
              <a:ext cx="9144000" cy="53149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t/>
              </a:r>
              <a:endParaRPr b="0" i="0" sz="1050" u="none" cap="none" strike="noStrike">
                <a:solidFill>
                  <a:srgbClr val="000000"/>
                </a:solidFill>
                <a:latin typeface="Arial"/>
                <a:ea typeface="Arial"/>
                <a:cs typeface="Arial"/>
                <a:sym typeface="Arial"/>
              </a:endParaRPr>
            </a:p>
          </p:txBody>
        </p:sp>
        <p:sp>
          <p:nvSpPr>
            <p:cNvPr id="392" name="Google Shape;392;p37"/>
            <p:cNvSpPr/>
            <p:nvPr/>
          </p:nvSpPr>
          <p:spPr>
            <a:xfrm>
              <a:off x="5367528" y="2851404"/>
              <a:ext cx="1752600" cy="1219200"/>
            </a:xfrm>
            <a:prstGeom prst="rect">
              <a:avLst/>
            </a:prstGeom>
            <a:solidFill>
              <a:srgbClr val="992A3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t/>
              </a:r>
              <a:endParaRPr b="0" i="0" sz="1050" u="none" cap="none" strike="noStrike">
                <a:solidFill>
                  <a:srgbClr val="000000"/>
                </a:solidFill>
                <a:latin typeface="Arial"/>
                <a:ea typeface="Arial"/>
                <a:cs typeface="Arial"/>
                <a:sym typeface="Arial"/>
              </a:endParaRPr>
            </a:p>
          </p:txBody>
        </p:sp>
        <p:cxnSp>
          <p:nvCxnSpPr>
            <p:cNvPr id="393" name="Google Shape;393;p37"/>
            <p:cNvCxnSpPr/>
            <p:nvPr/>
          </p:nvCxnSpPr>
          <p:spPr>
            <a:xfrm>
              <a:off x="7120128" y="3537204"/>
              <a:ext cx="990600" cy="0"/>
            </a:xfrm>
            <a:prstGeom prst="straightConnector1">
              <a:avLst/>
            </a:prstGeom>
            <a:noFill/>
            <a:ln cap="flat" cmpd="sng" w="28575">
              <a:solidFill>
                <a:srgbClr val="AC374A"/>
              </a:solidFill>
              <a:prstDash val="solid"/>
              <a:round/>
              <a:headEnd len="sm" w="sm" type="none"/>
              <a:tailEnd len="med" w="med" type="triangle"/>
            </a:ln>
          </p:spPr>
        </p:cxnSp>
        <p:sp>
          <p:nvSpPr>
            <p:cNvPr id="394" name="Google Shape;394;p37"/>
            <p:cNvSpPr/>
            <p:nvPr/>
          </p:nvSpPr>
          <p:spPr>
            <a:xfrm>
              <a:off x="3138678" y="4965954"/>
              <a:ext cx="1562100" cy="609600"/>
            </a:xfrm>
            <a:prstGeom prst="ellipse">
              <a:avLst/>
            </a:prstGeom>
            <a:solidFill>
              <a:srgbClr val="B5B6BA">
                <a:alpha val="4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t/>
              </a:r>
              <a:endParaRPr b="0" i="0" sz="1050" u="none" cap="none" strike="noStrike">
                <a:solidFill>
                  <a:schemeClr val="lt1"/>
                </a:solidFill>
                <a:latin typeface="Arial"/>
                <a:ea typeface="Arial"/>
                <a:cs typeface="Arial"/>
                <a:sym typeface="Arial"/>
              </a:endParaRPr>
            </a:p>
          </p:txBody>
        </p:sp>
        <p:sp>
          <p:nvSpPr>
            <p:cNvPr id="395" name="Google Shape;395;p37"/>
            <p:cNvSpPr/>
            <p:nvPr/>
          </p:nvSpPr>
          <p:spPr>
            <a:xfrm>
              <a:off x="10263378" y="3232404"/>
              <a:ext cx="1200150" cy="533400"/>
            </a:xfrm>
            <a:prstGeom prst="ellipse">
              <a:avLst/>
            </a:prstGeom>
            <a:solidFill>
              <a:srgbClr val="EEC8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t/>
              </a:r>
              <a:endParaRPr b="0" i="0" sz="1050" u="none" cap="none" strike="noStrike">
                <a:solidFill>
                  <a:srgbClr val="000000"/>
                </a:solidFill>
                <a:latin typeface="Arial"/>
                <a:ea typeface="Arial"/>
                <a:cs typeface="Arial"/>
                <a:sym typeface="Arial"/>
              </a:endParaRPr>
            </a:p>
          </p:txBody>
        </p:sp>
        <p:sp>
          <p:nvSpPr>
            <p:cNvPr id="396" name="Google Shape;396;p37"/>
            <p:cNvSpPr/>
            <p:nvPr/>
          </p:nvSpPr>
          <p:spPr>
            <a:xfrm>
              <a:off x="9348978" y="4965954"/>
              <a:ext cx="1638300" cy="609600"/>
            </a:xfrm>
            <a:prstGeom prst="ellipse">
              <a:avLst/>
            </a:prstGeom>
            <a:solidFill>
              <a:srgbClr val="273451">
                <a:alpha val="4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t/>
              </a:r>
              <a:endParaRPr b="0" i="0" sz="1050" u="none" cap="none" strike="noStrike">
                <a:solidFill>
                  <a:schemeClr val="lt1"/>
                </a:solidFill>
                <a:latin typeface="Arial"/>
                <a:ea typeface="Arial"/>
                <a:cs typeface="Arial"/>
                <a:sym typeface="Arial"/>
              </a:endParaRPr>
            </a:p>
          </p:txBody>
        </p:sp>
        <p:sp>
          <p:nvSpPr>
            <p:cNvPr id="397" name="Google Shape;397;p37"/>
            <p:cNvSpPr/>
            <p:nvPr/>
          </p:nvSpPr>
          <p:spPr>
            <a:xfrm>
              <a:off x="6205728" y="5385054"/>
              <a:ext cx="1524000" cy="457200"/>
            </a:xfrm>
            <a:prstGeom prst="ellipse">
              <a:avLst/>
            </a:prstGeom>
            <a:solidFill>
              <a:srgbClr val="C13F55">
                <a:alpha val="4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t/>
              </a:r>
              <a:endParaRPr b="0" i="0" sz="1050" u="none" cap="none" strike="noStrike">
                <a:solidFill>
                  <a:schemeClr val="lt1"/>
                </a:solidFill>
                <a:latin typeface="Arial"/>
                <a:ea typeface="Arial"/>
                <a:cs typeface="Arial"/>
                <a:sym typeface="Arial"/>
              </a:endParaRPr>
            </a:p>
          </p:txBody>
        </p:sp>
        <p:sp>
          <p:nvSpPr>
            <p:cNvPr id="398" name="Google Shape;398;p37"/>
            <p:cNvSpPr/>
            <p:nvPr/>
          </p:nvSpPr>
          <p:spPr>
            <a:xfrm>
              <a:off x="6205728" y="5899404"/>
              <a:ext cx="1524000" cy="457200"/>
            </a:xfrm>
            <a:prstGeom prst="ellipse">
              <a:avLst/>
            </a:prstGeom>
            <a:solidFill>
              <a:srgbClr val="C13F55">
                <a:alpha val="48235"/>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t/>
              </a:r>
              <a:endParaRPr b="0" i="0" sz="1050" u="none" cap="none" strike="noStrike">
                <a:solidFill>
                  <a:schemeClr val="lt1"/>
                </a:solidFill>
                <a:latin typeface="Arial"/>
                <a:ea typeface="Arial"/>
                <a:cs typeface="Arial"/>
                <a:sym typeface="Arial"/>
              </a:endParaRPr>
            </a:p>
          </p:txBody>
        </p:sp>
        <p:sp>
          <p:nvSpPr>
            <p:cNvPr id="399" name="Google Shape;399;p37"/>
            <p:cNvSpPr txBox="1"/>
            <p:nvPr/>
          </p:nvSpPr>
          <p:spPr>
            <a:xfrm>
              <a:off x="2567178" y="1248283"/>
              <a:ext cx="1676400" cy="22665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MUNDO</a:t>
              </a:r>
              <a:endParaRPr b="0" i="0" sz="1000" u="none" cap="none" strike="noStrike">
                <a:solidFill>
                  <a:srgbClr val="595959"/>
                </a:solidFill>
                <a:latin typeface="Roboto"/>
                <a:ea typeface="Roboto"/>
                <a:cs typeface="Roboto"/>
                <a:sym typeface="Roboto"/>
              </a:endParaRPr>
            </a:p>
            <a:p>
              <a:pPr indent="0" lvl="0" marL="0" marR="0" rtl="0" algn="ctr">
                <a:lnSpc>
                  <a:spcPct val="120000"/>
                </a:lnSpc>
                <a:spcBef>
                  <a:spcPts val="500"/>
                </a:spcBef>
                <a:spcAft>
                  <a:spcPts val="0"/>
                </a:spcAft>
                <a:buClr>
                  <a:schemeClr val="dk1"/>
                </a:buClr>
                <a:buSzPts val="1200"/>
                <a:buFont typeface="Calibri"/>
                <a:buNone/>
              </a:pPr>
              <a:r>
                <a:t/>
              </a:r>
              <a:endParaRPr b="0" i="0" sz="1000" u="none" cap="none" strike="noStrike">
                <a:solidFill>
                  <a:srgbClr val="595959"/>
                </a:solidFill>
                <a:latin typeface="Roboto"/>
                <a:ea typeface="Roboto"/>
                <a:cs typeface="Roboto"/>
                <a:sym typeface="Roboto"/>
              </a:endParaRPr>
            </a:p>
            <a:p>
              <a:pPr indent="0" lvl="0" marL="0" marR="0" rtl="0" algn="ctr">
                <a:lnSpc>
                  <a:spcPct val="120000"/>
                </a:lnSpc>
                <a:spcBef>
                  <a:spcPts val="50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REGIÓN</a:t>
              </a:r>
              <a:endParaRPr b="0" i="0" sz="1000" u="none" cap="none" strike="noStrike">
                <a:solidFill>
                  <a:srgbClr val="595959"/>
                </a:solidFill>
                <a:latin typeface="Roboto"/>
                <a:ea typeface="Roboto"/>
                <a:cs typeface="Roboto"/>
                <a:sym typeface="Roboto"/>
              </a:endParaRPr>
            </a:p>
            <a:p>
              <a:pPr indent="0" lvl="0" marL="0" marR="0" rtl="0" algn="ctr">
                <a:lnSpc>
                  <a:spcPct val="120000"/>
                </a:lnSpc>
                <a:spcBef>
                  <a:spcPts val="500"/>
                </a:spcBef>
                <a:spcAft>
                  <a:spcPts val="0"/>
                </a:spcAft>
                <a:buClr>
                  <a:schemeClr val="dk1"/>
                </a:buClr>
                <a:buSzPts val="1200"/>
                <a:buFont typeface="Calibri"/>
                <a:buNone/>
              </a:pPr>
              <a:r>
                <a:t/>
              </a:r>
              <a:endParaRPr b="0" i="0" sz="1000" u="none" cap="none" strike="noStrike">
                <a:solidFill>
                  <a:srgbClr val="595959"/>
                </a:solidFill>
                <a:latin typeface="Roboto"/>
                <a:ea typeface="Roboto"/>
                <a:cs typeface="Roboto"/>
                <a:sym typeface="Roboto"/>
              </a:endParaRPr>
            </a:p>
            <a:p>
              <a:pPr indent="0" lvl="0" marL="0" marR="0" rtl="0" algn="ctr">
                <a:lnSpc>
                  <a:spcPct val="120000"/>
                </a:lnSpc>
                <a:spcBef>
                  <a:spcPts val="50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PAÍS</a:t>
              </a:r>
              <a:endParaRPr b="0" i="0" sz="1000" u="none" cap="none" strike="noStrike">
                <a:solidFill>
                  <a:srgbClr val="595959"/>
                </a:solidFill>
                <a:latin typeface="Roboto"/>
                <a:ea typeface="Roboto"/>
                <a:cs typeface="Roboto"/>
                <a:sym typeface="Roboto"/>
              </a:endParaRPr>
            </a:p>
            <a:p>
              <a:pPr indent="0" lvl="0" marL="0" marR="0" rtl="0" algn="ctr">
                <a:lnSpc>
                  <a:spcPct val="120000"/>
                </a:lnSpc>
                <a:spcBef>
                  <a:spcPts val="500"/>
                </a:spcBef>
                <a:spcAft>
                  <a:spcPts val="0"/>
                </a:spcAft>
                <a:buClr>
                  <a:schemeClr val="dk1"/>
                </a:buClr>
                <a:buSzPts val="1200"/>
                <a:buFont typeface="Calibri"/>
                <a:buNone/>
              </a:pPr>
              <a:r>
                <a:t/>
              </a:r>
              <a:endParaRPr b="0" i="0" sz="1000" u="none" cap="none" strike="noStrike">
                <a:solidFill>
                  <a:srgbClr val="595959"/>
                </a:solidFill>
                <a:latin typeface="Roboto"/>
                <a:ea typeface="Roboto"/>
                <a:cs typeface="Roboto"/>
                <a:sym typeface="Roboto"/>
              </a:endParaRPr>
            </a:p>
            <a:p>
              <a:pPr indent="0" lvl="0" marL="0" marR="0" rtl="0" algn="ctr">
                <a:lnSpc>
                  <a:spcPct val="120000"/>
                </a:lnSpc>
                <a:spcBef>
                  <a:spcPts val="50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SECTOR</a:t>
              </a:r>
              <a:endParaRPr b="0" i="0" sz="1000" u="none" cap="none" strike="noStrike">
                <a:solidFill>
                  <a:srgbClr val="595959"/>
                </a:solidFill>
                <a:latin typeface="Roboto"/>
                <a:ea typeface="Roboto"/>
                <a:cs typeface="Roboto"/>
                <a:sym typeface="Roboto"/>
              </a:endParaRPr>
            </a:p>
          </p:txBody>
        </p:sp>
        <p:cxnSp>
          <p:nvCxnSpPr>
            <p:cNvPr id="400" name="Google Shape;400;p37"/>
            <p:cNvCxnSpPr/>
            <p:nvPr/>
          </p:nvCxnSpPr>
          <p:spPr>
            <a:xfrm>
              <a:off x="4242312" y="2590418"/>
              <a:ext cx="0" cy="1"/>
            </a:xfrm>
            <a:prstGeom prst="straightConnector1">
              <a:avLst/>
            </a:prstGeom>
            <a:noFill/>
            <a:ln cap="flat" cmpd="sng" w="28575">
              <a:solidFill>
                <a:srgbClr val="000066"/>
              </a:solidFill>
              <a:prstDash val="solid"/>
              <a:round/>
              <a:headEnd len="sm" w="sm" type="none"/>
              <a:tailEnd len="sm" w="sm" type="none"/>
            </a:ln>
          </p:spPr>
        </p:cxnSp>
        <p:cxnSp>
          <p:nvCxnSpPr>
            <p:cNvPr id="401" name="Google Shape;401;p37"/>
            <p:cNvCxnSpPr/>
            <p:nvPr/>
          </p:nvCxnSpPr>
          <p:spPr>
            <a:xfrm>
              <a:off x="3786378" y="2622804"/>
              <a:ext cx="457200" cy="0"/>
            </a:xfrm>
            <a:prstGeom prst="straightConnector1">
              <a:avLst/>
            </a:prstGeom>
            <a:noFill/>
            <a:ln cap="flat" cmpd="sng" w="28575">
              <a:solidFill>
                <a:srgbClr val="AC374A"/>
              </a:solidFill>
              <a:prstDash val="solid"/>
              <a:round/>
              <a:headEnd len="sm" w="sm" type="none"/>
              <a:tailEnd len="sm" w="sm" type="none"/>
            </a:ln>
          </p:spPr>
        </p:cxnSp>
        <p:cxnSp>
          <p:nvCxnSpPr>
            <p:cNvPr id="402" name="Google Shape;402;p37"/>
            <p:cNvCxnSpPr/>
            <p:nvPr/>
          </p:nvCxnSpPr>
          <p:spPr>
            <a:xfrm rot="10800000">
              <a:off x="3995928" y="3232404"/>
              <a:ext cx="0" cy="304800"/>
            </a:xfrm>
            <a:prstGeom prst="straightConnector1">
              <a:avLst/>
            </a:prstGeom>
            <a:noFill/>
            <a:ln cap="flat" cmpd="sng" w="28575">
              <a:solidFill>
                <a:srgbClr val="AC374A"/>
              </a:solidFill>
              <a:prstDash val="solid"/>
              <a:round/>
              <a:headEnd len="sm" w="sm" type="none"/>
              <a:tailEnd len="sm" w="sm" type="none"/>
            </a:ln>
          </p:spPr>
        </p:cxnSp>
        <p:cxnSp>
          <p:nvCxnSpPr>
            <p:cNvPr id="403" name="Google Shape;403;p37"/>
            <p:cNvCxnSpPr/>
            <p:nvPr/>
          </p:nvCxnSpPr>
          <p:spPr>
            <a:xfrm>
              <a:off x="3786378" y="3232404"/>
              <a:ext cx="228600" cy="0"/>
            </a:xfrm>
            <a:prstGeom prst="straightConnector1">
              <a:avLst/>
            </a:prstGeom>
            <a:noFill/>
            <a:ln cap="flat" cmpd="sng" w="28575">
              <a:solidFill>
                <a:srgbClr val="AC374A"/>
              </a:solidFill>
              <a:prstDash val="solid"/>
              <a:round/>
              <a:headEnd len="sm" w="sm" type="none"/>
              <a:tailEnd len="sm" w="sm" type="none"/>
            </a:ln>
          </p:spPr>
        </p:cxnSp>
        <p:cxnSp>
          <p:nvCxnSpPr>
            <p:cNvPr id="404" name="Google Shape;404;p37"/>
            <p:cNvCxnSpPr/>
            <p:nvPr/>
          </p:nvCxnSpPr>
          <p:spPr>
            <a:xfrm>
              <a:off x="3405378" y="1479804"/>
              <a:ext cx="0" cy="304800"/>
            </a:xfrm>
            <a:prstGeom prst="straightConnector1">
              <a:avLst/>
            </a:prstGeom>
            <a:noFill/>
            <a:ln cap="flat" cmpd="sng" w="28575">
              <a:solidFill>
                <a:srgbClr val="AC374A"/>
              </a:solidFill>
              <a:prstDash val="solid"/>
              <a:round/>
              <a:headEnd len="sm" w="sm" type="none"/>
              <a:tailEnd len="med" w="med" type="triangle"/>
            </a:ln>
          </p:spPr>
        </p:cxnSp>
        <p:cxnSp>
          <p:nvCxnSpPr>
            <p:cNvPr id="405" name="Google Shape;405;p37"/>
            <p:cNvCxnSpPr/>
            <p:nvPr/>
          </p:nvCxnSpPr>
          <p:spPr>
            <a:xfrm>
              <a:off x="3405378" y="2089404"/>
              <a:ext cx="0" cy="381000"/>
            </a:xfrm>
            <a:prstGeom prst="straightConnector1">
              <a:avLst/>
            </a:prstGeom>
            <a:noFill/>
            <a:ln cap="flat" cmpd="sng" w="28575">
              <a:solidFill>
                <a:srgbClr val="AC374A"/>
              </a:solidFill>
              <a:prstDash val="solid"/>
              <a:round/>
              <a:headEnd len="sm" w="sm" type="none"/>
              <a:tailEnd len="med" w="med" type="triangle"/>
            </a:ln>
          </p:spPr>
        </p:cxnSp>
        <p:cxnSp>
          <p:nvCxnSpPr>
            <p:cNvPr id="406" name="Google Shape;406;p37"/>
            <p:cNvCxnSpPr/>
            <p:nvPr/>
          </p:nvCxnSpPr>
          <p:spPr>
            <a:xfrm>
              <a:off x="3405378" y="2699004"/>
              <a:ext cx="0" cy="381000"/>
            </a:xfrm>
            <a:prstGeom prst="straightConnector1">
              <a:avLst/>
            </a:prstGeom>
            <a:noFill/>
            <a:ln cap="flat" cmpd="sng" w="28575">
              <a:solidFill>
                <a:srgbClr val="AC374A"/>
              </a:solidFill>
              <a:prstDash val="solid"/>
              <a:round/>
              <a:headEnd len="sm" w="sm" type="none"/>
              <a:tailEnd len="med" w="med" type="triangle"/>
            </a:ln>
          </p:spPr>
        </p:cxnSp>
        <p:cxnSp>
          <p:nvCxnSpPr>
            <p:cNvPr id="407" name="Google Shape;407;p37"/>
            <p:cNvCxnSpPr/>
            <p:nvPr/>
          </p:nvCxnSpPr>
          <p:spPr>
            <a:xfrm>
              <a:off x="4224528" y="3975354"/>
              <a:ext cx="0" cy="685800"/>
            </a:xfrm>
            <a:prstGeom prst="straightConnector1">
              <a:avLst/>
            </a:prstGeom>
            <a:noFill/>
            <a:ln cap="flat" cmpd="sng" w="28575">
              <a:solidFill>
                <a:srgbClr val="AC374A"/>
              </a:solidFill>
              <a:prstDash val="solid"/>
              <a:round/>
              <a:headEnd len="sm" w="sm" type="none"/>
              <a:tailEnd len="sm" w="sm" type="none"/>
            </a:ln>
          </p:spPr>
        </p:cxnSp>
        <p:cxnSp>
          <p:nvCxnSpPr>
            <p:cNvPr id="408" name="Google Shape;408;p37"/>
            <p:cNvCxnSpPr/>
            <p:nvPr/>
          </p:nvCxnSpPr>
          <p:spPr>
            <a:xfrm rot="10800000">
              <a:off x="3767328" y="4661154"/>
              <a:ext cx="457200" cy="0"/>
            </a:xfrm>
            <a:prstGeom prst="straightConnector1">
              <a:avLst/>
            </a:prstGeom>
            <a:noFill/>
            <a:ln cap="flat" cmpd="sng" w="28575">
              <a:solidFill>
                <a:srgbClr val="AC374A"/>
              </a:solidFill>
              <a:prstDash val="solid"/>
              <a:round/>
              <a:headEnd len="sm" w="sm" type="none"/>
              <a:tailEnd len="sm" w="sm" type="none"/>
            </a:ln>
          </p:spPr>
        </p:cxnSp>
        <p:sp>
          <p:nvSpPr>
            <p:cNvPr id="409" name="Google Shape;409;p37"/>
            <p:cNvSpPr txBox="1"/>
            <p:nvPr/>
          </p:nvSpPr>
          <p:spPr>
            <a:xfrm>
              <a:off x="2719323" y="4476780"/>
              <a:ext cx="1219200" cy="30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200" u="none" cap="none" strike="noStrike">
                  <a:solidFill>
                    <a:srgbClr val="595959"/>
                  </a:solidFill>
                  <a:latin typeface="Calibri"/>
                  <a:ea typeface="Calibri"/>
                  <a:cs typeface="Calibri"/>
                  <a:sym typeface="Calibri"/>
                </a:rPr>
                <a:t>EMPRESA</a:t>
              </a:r>
              <a:endParaRPr b="0" i="0" sz="1200" u="none" cap="none" strike="noStrike">
                <a:solidFill>
                  <a:srgbClr val="595959"/>
                </a:solidFill>
                <a:latin typeface="Calibri"/>
                <a:ea typeface="Calibri"/>
                <a:cs typeface="Calibri"/>
                <a:sym typeface="Calibri"/>
              </a:endParaRPr>
            </a:p>
          </p:txBody>
        </p:sp>
        <p:cxnSp>
          <p:nvCxnSpPr>
            <p:cNvPr id="410" name="Google Shape;410;p37"/>
            <p:cNvCxnSpPr/>
            <p:nvPr/>
          </p:nvCxnSpPr>
          <p:spPr>
            <a:xfrm>
              <a:off x="4915091" y="5242179"/>
              <a:ext cx="4338637" cy="9525"/>
            </a:xfrm>
            <a:prstGeom prst="straightConnector1">
              <a:avLst/>
            </a:prstGeom>
            <a:noFill/>
            <a:ln cap="flat" cmpd="sng" w="38100">
              <a:solidFill>
                <a:srgbClr val="AC374A"/>
              </a:solidFill>
              <a:prstDash val="solid"/>
              <a:round/>
              <a:headEnd len="sm" w="sm" type="none"/>
              <a:tailEnd len="med" w="med" type="triangle"/>
            </a:ln>
          </p:spPr>
        </p:cxnSp>
        <p:sp>
          <p:nvSpPr>
            <p:cNvPr id="411" name="Google Shape;411;p37"/>
            <p:cNvSpPr txBox="1"/>
            <p:nvPr/>
          </p:nvSpPr>
          <p:spPr>
            <a:xfrm>
              <a:off x="5371710" y="3020566"/>
              <a:ext cx="1752600" cy="819600"/>
            </a:xfrm>
            <a:prstGeom prst="rect">
              <a:avLst/>
            </a:prstGeom>
            <a:noFill/>
            <a:ln>
              <a:noFill/>
            </a:ln>
          </p:spPr>
          <p:txBody>
            <a:bodyPr anchorCtr="0" anchor="t" bIns="45700" lIns="91425" spcFirstLastPara="1" rIns="91425" wrap="square" tIns="45700">
              <a:noAutofit/>
            </a:bodyPr>
            <a:lstStyle/>
            <a:p>
              <a:pPr indent="0" lvl="0" marL="0" marR="0" rtl="0" algn="ctr">
                <a:lnSpc>
                  <a:spcPct val="170000"/>
                </a:lnSpc>
                <a:spcBef>
                  <a:spcPts val="0"/>
                </a:spcBef>
                <a:spcAft>
                  <a:spcPts val="0"/>
                </a:spcAft>
                <a:buClr>
                  <a:schemeClr val="lt1"/>
                </a:buClr>
                <a:buSzPts val="1400"/>
                <a:buFont typeface="Calibri"/>
                <a:buNone/>
              </a:pPr>
              <a:r>
                <a:rPr b="1" i="0" lang="es-PE" sz="1400" u="none" cap="none" strike="noStrike">
                  <a:solidFill>
                    <a:schemeClr val="lt1"/>
                  </a:solidFill>
                  <a:latin typeface="Roboto"/>
                  <a:ea typeface="Roboto"/>
                  <a:cs typeface="Roboto"/>
                  <a:sym typeface="Roboto"/>
                </a:rPr>
                <a:t>PROCESO ESTRATÉGICO</a:t>
              </a:r>
              <a:endParaRPr b="1" i="0" sz="2400" u="none" cap="none" strike="noStrike">
                <a:solidFill>
                  <a:schemeClr val="lt1"/>
                </a:solidFill>
                <a:latin typeface="Roboto"/>
                <a:ea typeface="Roboto"/>
                <a:cs typeface="Roboto"/>
                <a:sym typeface="Roboto"/>
              </a:endParaRPr>
            </a:p>
          </p:txBody>
        </p:sp>
        <p:sp>
          <p:nvSpPr>
            <p:cNvPr id="412" name="Google Shape;412;p37"/>
            <p:cNvSpPr txBox="1"/>
            <p:nvPr/>
          </p:nvSpPr>
          <p:spPr>
            <a:xfrm>
              <a:off x="3062478" y="5118354"/>
              <a:ext cx="1752600" cy="3210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PRESENTE</a:t>
              </a:r>
              <a:endParaRPr b="0" i="0" sz="1000" u="none" cap="none" strike="noStrike">
                <a:solidFill>
                  <a:srgbClr val="595959"/>
                </a:solidFill>
                <a:latin typeface="Roboto"/>
                <a:ea typeface="Roboto"/>
                <a:cs typeface="Roboto"/>
                <a:sym typeface="Roboto"/>
              </a:endParaRPr>
            </a:p>
          </p:txBody>
        </p:sp>
        <p:sp>
          <p:nvSpPr>
            <p:cNvPr id="413" name="Google Shape;413;p37"/>
            <p:cNvSpPr txBox="1"/>
            <p:nvPr/>
          </p:nvSpPr>
          <p:spPr>
            <a:xfrm>
              <a:off x="9272778" y="5118354"/>
              <a:ext cx="1752600" cy="3210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chemeClr val="lt1"/>
                  </a:solidFill>
                  <a:latin typeface="Roboto"/>
                  <a:ea typeface="Roboto"/>
                  <a:cs typeface="Roboto"/>
                  <a:sym typeface="Roboto"/>
                </a:rPr>
                <a:t>FUTURO</a:t>
              </a:r>
              <a:endParaRPr b="0" i="0" sz="1000" u="none" cap="none" strike="noStrike">
                <a:solidFill>
                  <a:schemeClr val="lt1"/>
                </a:solidFill>
                <a:latin typeface="Roboto"/>
                <a:ea typeface="Roboto"/>
                <a:cs typeface="Roboto"/>
                <a:sym typeface="Roboto"/>
              </a:endParaRPr>
            </a:p>
          </p:txBody>
        </p:sp>
        <p:sp>
          <p:nvSpPr>
            <p:cNvPr id="414" name="Google Shape;414;p37"/>
            <p:cNvSpPr txBox="1"/>
            <p:nvPr/>
          </p:nvSpPr>
          <p:spPr>
            <a:xfrm>
              <a:off x="6096191" y="5971689"/>
              <a:ext cx="1752600" cy="3210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VALORES</a:t>
              </a:r>
              <a:endParaRPr b="0" i="0" sz="1000" u="none" cap="none" strike="noStrike">
                <a:solidFill>
                  <a:srgbClr val="595959"/>
                </a:solidFill>
                <a:latin typeface="Roboto"/>
                <a:ea typeface="Roboto"/>
                <a:cs typeface="Roboto"/>
                <a:sym typeface="Roboto"/>
              </a:endParaRPr>
            </a:p>
          </p:txBody>
        </p:sp>
        <p:sp>
          <p:nvSpPr>
            <p:cNvPr id="415" name="Google Shape;415;p37"/>
            <p:cNvSpPr txBox="1"/>
            <p:nvPr/>
          </p:nvSpPr>
          <p:spPr>
            <a:xfrm>
              <a:off x="6474332" y="5442970"/>
              <a:ext cx="990600" cy="32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MISIÓN</a:t>
              </a:r>
              <a:endParaRPr b="0" i="0" sz="1000" u="none" cap="none" strike="noStrike">
                <a:solidFill>
                  <a:srgbClr val="595959"/>
                </a:solidFill>
                <a:latin typeface="Roboto"/>
                <a:ea typeface="Roboto"/>
                <a:cs typeface="Roboto"/>
                <a:sym typeface="Roboto"/>
              </a:endParaRPr>
            </a:p>
          </p:txBody>
        </p:sp>
        <p:sp>
          <p:nvSpPr>
            <p:cNvPr id="416" name="Google Shape;416;p37"/>
            <p:cNvSpPr txBox="1"/>
            <p:nvPr/>
          </p:nvSpPr>
          <p:spPr>
            <a:xfrm>
              <a:off x="10148620" y="3350781"/>
              <a:ext cx="1447800" cy="3210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VISIÓN</a:t>
              </a:r>
              <a:endParaRPr b="0" i="0" sz="1000" u="none" cap="none" strike="noStrike">
                <a:solidFill>
                  <a:srgbClr val="595959"/>
                </a:solidFill>
                <a:latin typeface="Roboto"/>
                <a:ea typeface="Roboto"/>
                <a:cs typeface="Roboto"/>
                <a:sym typeface="Roboto"/>
              </a:endParaRPr>
            </a:p>
          </p:txBody>
        </p:sp>
        <p:sp>
          <p:nvSpPr>
            <p:cNvPr id="417" name="Google Shape;417;p37"/>
            <p:cNvSpPr/>
            <p:nvPr/>
          </p:nvSpPr>
          <p:spPr>
            <a:xfrm rot="-5394368">
              <a:off x="8606028" y="2699004"/>
              <a:ext cx="209550" cy="3067050"/>
            </a:xfrm>
            <a:prstGeom prst="leftBrace">
              <a:avLst>
                <a:gd fmla="val 121970" name="adj1"/>
                <a:gd fmla="val 50000" name="adj2"/>
              </a:avLst>
            </a:prstGeom>
            <a:noFill/>
            <a:ln cap="flat" cmpd="sng" w="38100">
              <a:solidFill>
                <a:srgbClr val="9900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50"/>
                <a:buFont typeface="Calibri"/>
                <a:buNone/>
              </a:pPr>
              <a:r>
                <a:t/>
              </a:r>
              <a:endParaRPr b="0" i="0" sz="1050" u="none" cap="none" strike="noStrike">
                <a:solidFill>
                  <a:srgbClr val="000000"/>
                </a:solidFill>
                <a:latin typeface="Arial"/>
                <a:ea typeface="Arial"/>
                <a:cs typeface="Arial"/>
                <a:sym typeface="Arial"/>
              </a:endParaRPr>
            </a:p>
          </p:txBody>
        </p:sp>
        <p:sp>
          <p:nvSpPr>
            <p:cNvPr id="418" name="Google Shape;418;p37"/>
            <p:cNvSpPr txBox="1"/>
            <p:nvPr/>
          </p:nvSpPr>
          <p:spPr>
            <a:xfrm>
              <a:off x="4212201" y="2688097"/>
              <a:ext cx="990600" cy="30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ENTORNO</a:t>
              </a:r>
              <a:endParaRPr b="0" i="0" sz="1000" u="none" cap="none" strike="noStrike">
                <a:solidFill>
                  <a:srgbClr val="595959"/>
                </a:solidFill>
                <a:latin typeface="Roboto"/>
                <a:ea typeface="Roboto"/>
                <a:cs typeface="Roboto"/>
                <a:sym typeface="Roboto"/>
              </a:endParaRPr>
            </a:p>
          </p:txBody>
        </p:sp>
        <p:sp>
          <p:nvSpPr>
            <p:cNvPr id="419" name="Google Shape;419;p37"/>
            <p:cNvSpPr txBox="1"/>
            <p:nvPr/>
          </p:nvSpPr>
          <p:spPr>
            <a:xfrm>
              <a:off x="4030464" y="3195213"/>
              <a:ext cx="1371600" cy="3021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COMPETENCIA</a:t>
              </a:r>
              <a:endParaRPr b="0" i="0" sz="1000" u="none" cap="none" strike="noStrike">
                <a:solidFill>
                  <a:srgbClr val="595959"/>
                </a:solidFill>
                <a:latin typeface="Roboto"/>
                <a:ea typeface="Roboto"/>
                <a:cs typeface="Roboto"/>
                <a:sym typeface="Roboto"/>
              </a:endParaRPr>
            </a:p>
          </p:txBody>
        </p:sp>
        <p:sp>
          <p:nvSpPr>
            <p:cNvPr id="420" name="Google Shape;420;p37"/>
            <p:cNvSpPr txBox="1"/>
            <p:nvPr/>
          </p:nvSpPr>
          <p:spPr>
            <a:xfrm>
              <a:off x="4081866" y="3671091"/>
              <a:ext cx="1295400" cy="30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INTORNO</a:t>
              </a:r>
              <a:endParaRPr b="0" i="0" sz="1000" u="none" cap="none" strike="noStrike">
                <a:solidFill>
                  <a:srgbClr val="595959"/>
                </a:solidFill>
                <a:latin typeface="Roboto"/>
                <a:ea typeface="Roboto"/>
                <a:cs typeface="Roboto"/>
                <a:sym typeface="Roboto"/>
              </a:endParaRPr>
            </a:p>
          </p:txBody>
        </p:sp>
        <p:sp>
          <p:nvSpPr>
            <p:cNvPr id="421" name="Google Shape;421;p37"/>
            <p:cNvSpPr txBox="1"/>
            <p:nvPr/>
          </p:nvSpPr>
          <p:spPr>
            <a:xfrm>
              <a:off x="6998556" y="3175254"/>
              <a:ext cx="1524000" cy="30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ESTRATEGIAS</a:t>
              </a:r>
              <a:endParaRPr b="0" i="0" sz="1000" u="none" cap="none" strike="noStrike">
                <a:solidFill>
                  <a:srgbClr val="595959"/>
                </a:solidFill>
                <a:latin typeface="Roboto"/>
                <a:ea typeface="Roboto"/>
                <a:cs typeface="Roboto"/>
                <a:sym typeface="Roboto"/>
              </a:endParaRPr>
            </a:p>
          </p:txBody>
        </p:sp>
        <p:sp>
          <p:nvSpPr>
            <p:cNvPr id="422" name="Google Shape;422;p37"/>
            <p:cNvSpPr txBox="1"/>
            <p:nvPr/>
          </p:nvSpPr>
          <p:spPr>
            <a:xfrm>
              <a:off x="7031893" y="3632454"/>
              <a:ext cx="1524000" cy="30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POLÍTICAS</a:t>
              </a:r>
              <a:endParaRPr b="0" i="0" sz="1000" u="none" cap="none" strike="noStrike">
                <a:solidFill>
                  <a:srgbClr val="595959"/>
                </a:solidFill>
                <a:latin typeface="Roboto"/>
                <a:ea typeface="Roboto"/>
                <a:cs typeface="Roboto"/>
                <a:sym typeface="Roboto"/>
              </a:endParaRPr>
            </a:p>
          </p:txBody>
        </p:sp>
        <p:sp>
          <p:nvSpPr>
            <p:cNvPr id="423" name="Google Shape;423;p37"/>
            <p:cNvSpPr txBox="1"/>
            <p:nvPr/>
          </p:nvSpPr>
          <p:spPr>
            <a:xfrm>
              <a:off x="8022494" y="3384804"/>
              <a:ext cx="1447800" cy="32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ESTRUCTURA</a:t>
              </a:r>
              <a:endParaRPr b="0" i="0" sz="1000" u="none" cap="none" strike="noStrike">
                <a:solidFill>
                  <a:srgbClr val="595959"/>
                </a:solidFill>
                <a:latin typeface="Roboto"/>
                <a:ea typeface="Roboto"/>
                <a:cs typeface="Roboto"/>
                <a:sym typeface="Roboto"/>
              </a:endParaRPr>
            </a:p>
          </p:txBody>
        </p:sp>
        <p:cxnSp>
          <p:nvCxnSpPr>
            <p:cNvPr id="424" name="Google Shape;424;p37"/>
            <p:cNvCxnSpPr/>
            <p:nvPr/>
          </p:nvCxnSpPr>
          <p:spPr>
            <a:xfrm>
              <a:off x="9291827" y="3545347"/>
              <a:ext cx="685800" cy="0"/>
            </a:xfrm>
            <a:prstGeom prst="straightConnector1">
              <a:avLst/>
            </a:prstGeom>
            <a:noFill/>
            <a:ln cap="flat" cmpd="sng" w="28575">
              <a:solidFill>
                <a:srgbClr val="AC374A"/>
              </a:solidFill>
              <a:prstDash val="solid"/>
              <a:round/>
              <a:headEnd len="sm" w="sm" type="none"/>
              <a:tailEnd len="med" w="med" type="triangle"/>
            </a:ln>
          </p:spPr>
        </p:cxnSp>
        <p:sp>
          <p:nvSpPr>
            <p:cNvPr id="425" name="Google Shape;425;p37"/>
            <p:cNvSpPr txBox="1"/>
            <p:nvPr/>
          </p:nvSpPr>
          <p:spPr>
            <a:xfrm>
              <a:off x="10239596" y="3841422"/>
              <a:ext cx="1295400" cy="793271"/>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OBJETIVOS LARGO       PLAZO</a:t>
              </a:r>
              <a:endParaRPr b="0" i="0" sz="1000" u="none" cap="none" strike="noStrike">
                <a:solidFill>
                  <a:srgbClr val="595959"/>
                </a:solidFill>
                <a:latin typeface="Roboto"/>
                <a:ea typeface="Roboto"/>
                <a:cs typeface="Roboto"/>
                <a:sym typeface="Roboto"/>
              </a:endParaRPr>
            </a:p>
          </p:txBody>
        </p:sp>
        <p:sp>
          <p:nvSpPr>
            <p:cNvPr id="426" name="Google Shape;426;p37"/>
            <p:cNvSpPr txBox="1"/>
            <p:nvPr/>
          </p:nvSpPr>
          <p:spPr>
            <a:xfrm>
              <a:off x="7310628" y="4432554"/>
              <a:ext cx="2667000" cy="3210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OBJETIVOS CORTO PLAZO</a:t>
              </a:r>
              <a:endParaRPr b="0" i="0" sz="1000" u="none" cap="none" strike="noStrike">
                <a:solidFill>
                  <a:srgbClr val="595959"/>
                </a:solidFill>
                <a:latin typeface="Roboto"/>
                <a:ea typeface="Roboto"/>
                <a:cs typeface="Roboto"/>
                <a:sym typeface="Roboto"/>
              </a:endParaRPr>
            </a:p>
          </p:txBody>
        </p:sp>
        <p:sp>
          <p:nvSpPr>
            <p:cNvPr id="427" name="Google Shape;427;p37"/>
            <p:cNvSpPr txBox="1"/>
            <p:nvPr/>
          </p:nvSpPr>
          <p:spPr>
            <a:xfrm>
              <a:off x="7898668" y="2715739"/>
              <a:ext cx="1447800" cy="32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1200"/>
                <a:buFont typeface="Calibri"/>
                <a:buNone/>
              </a:pPr>
              <a:r>
                <a:rPr b="0" i="0" lang="es-PE" sz="1000" u="none" cap="none" strike="noStrike">
                  <a:solidFill>
                    <a:srgbClr val="595959"/>
                  </a:solidFill>
                  <a:latin typeface="Roboto"/>
                  <a:ea typeface="Roboto"/>
                  <a:cs typeface="Roboto"/>
                  <a:sym typeface="Roboto"/>
                </a:rPr>
                <a:t>RECURSOS</a:t>
              </a:r>
              <a:endParaRPr b="0" i="0" sz="1000" u="none" cap="none" strike="noStrike">
                <a:solidFill>
                  <a:srgbClr val="595959"/>
                </a:solidFill>
                <a:latin typeface="Roboto"/>
                <a:ea typeface="Roboto"/>
                <a:cs typeface="Roboto"/>
                <a:sym typeface="Roboto"/>
              </a:endParaRPr>
            </a:p>
          </p:txBody>
        </p:sp>
        <p:cxnSp>
          <p:nvCxnSpPr>
            <p:cNvPr id="428" name="Google Shape;428;p37"/>
            <p:cNvCxnSpPr/>
            <p:nvPr/>
          </p:nvCxnSpPr>
          <p:spPr>
            <a:xfrm>
              <a:off x="3995928" y="3537204"/>
              <a:ext cx="1371600" cy="0"/>
            </a:xfrm>
            <a:prstGeom prst="straightConnector1">
              <a:avLst/>
            </a:prstGeom>
            <a:noFill/>
            <a:ln cap="flat" cmpd="sng" w="28575">
              <a:solidFill>
                <a:srgbClr val="AC374A"/>
              </a:solidFill>
              <a:prstDash val="solid"/>
              <a:round/>
              <a:headEnd len="sm" w="sm" type="none"/>
              <a:tailEnd len="med" w="med" type="triangle"/>
            </a:ln>
          </p:spPr>
        </p:cxnSp>
        <p:cxnSp>
          <p:nvCxnSpPr>
            <p:cNvPr id="429" name="Google Shape;429;p37"/>
            <p:cNvCxnSpPr/>
            <p:nvPr/>
          </p:nvCxnSpPr>
          <p:spPr>
            <a:xfrm>
              <a:off x="4224528" y="3988309"/>
              <a:ext cx="1162050" cy="0"/>
            </a:xfrm>
            <a:prstGeom prst="straightConnector1">
              <a:avLst/>
            </a:prstGeom>
            <a:noFill/>
            <a:ln cap="flat" cmpd="sng" w="28575">
              <a:solidFill>
                <a:srgbClr val="AC374A"/>
              </a:solidFill>
              <a:prstDash val="solid"/>
              <a:round/>
              <a:headEnd len="sm" w="sm" type="none"/>
              <a:tailEnd len="med" w="med" type="triangle"/>
            </a:ln>
          </p:spPr>
        </p:cxnSp>
        <p:cxnSp>
          <p:nvCxnSpPr>
            <p:cNvPr id="430" name="Google Shape;430;p37"/>
            <p:cNvCxnSpPr/>
            <p:nvPr/>
          </p:nvCxnSpPr>
          <p:spPr>
            <a:xfrm>
              <a:off x="4224528" y="3022854"/>
              <a:ext cx="1162050" cy="0"/>
            </a:xfrm>
            <a:prstGeom prst="straightConnector1">
              <a:avLst/>
            </a:prstGeom>
            <a:noFill/>
            <a:ln cap="flat" cmpd="sng" w="28575">
              <a:solidFill>
                <a:srgbClr val="AC374A"/>
              </a:solidFill>
              <a:prstDash val="solid"/>
              <a:round/>
              <a:headEnd len="sm" w="sm" type="none"/>
              <a:tailEnd len="med" w="med" type="triangle"/>
            </a:ln>
          </p:spPr>
        </p:cxnSp>
      </p:grpSp>
      <p:sp>
        <p:nvSpPr>
          <p:cNvPr id="431" name="Google Shape;431;p37"/>
          <p:cNvSpPr/>
          <p:nvPr/>
        </p:nvSpPr>
        <p:spPr>
          <a:xfrm>
            <a:off x="1123938" y="6301946"/>
            <a:ext cx="80259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s-PE" sz="1000" u="none" cap="none" strike="noStrike">
                <a:solidFill>
                  <a:srgbClr val="1F355C"/>
                </a:solidFill>
                <a:latin typeface="Calibri"/>
                <a:ea typeface="Calibri"/>
                <a:cs typeface="Calibri"/>
                <a:sym typeface="Calibri"/>
              </a:rPr>
              <a:t>Fuente: Tomado de “El proceso estratégico: Un enfoque de gerencia”, por F. A. D’Alessio, 2008. México D. F., México: Pearson. </a:t>
            </a:r>
            <a:endParaRPr b="0" i="0" sz="1000" u="none" cap="none" strike="noStrike">
              <a:solidFill>
                <a:srgbClr val="1F355C"/>
              </a:solidFill>
              <a:latin typeface="Calibri"/>
              <a:ea typeface="Calibri"/>
              <a:cs typeface="Calibri"/>
              <a:sym typeface="Calibri"/>
            </a:endParaRPr>
          </a:p>
        </p:txBody>
      </p:sp>
      <p:cxnSp>
        <p:nvCxnSpPr>
          <p:cNvPr id="432" name="Google Shape;432;p37"/>
          <p:cNvCxnSpPr/>
          <p:nvPr/>
        </p:nvCxnSpPr>
        <p:spPr>
          <a:xfrm rot="10800000">
            <a:off x="4050421" y="2800243"/>
            <a:ext cx="0" cy="367500"/>
          </a:xfrm>
          <a:prstGeom prst="straightConnector1">
            <a:avLst/>
          </a:prstGeom>
          <a:noFill/>
          <a:ln cap="flat" cmpd="sng" w="28575">
            <a:solidFill>
              <a:srgbClr val="AC374A"/>
            </a:solidFill>
            <a:prstDash val="solid"/>
            <a:round/>
            <a:headEnd len="sm" w="sm" type="none"/>
            <a:tailEnd len="sm" w="sm" type="none"/>
          </a:ln>
        </p:spPr>
      </p:cxnSp>
      <p:sp>
        <p:nvSpPr>
          <p:cNvPr id="433" name="Google Shape;433;p37"/>
          <p:cNvSpPr txBox="1"/>
          <p:nvPr/>
        </p:nvSpPr>
        <p:spPr>
          <a:xfrm>
            <a:off x="1214566" y="643534"/>
            <a:ext cx="5033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2A395B"/>
                </a:solidFill>
                <a:latin typeface="Roboto Slab"/>
                <a:ea typeface="Roboto Slab"/>
                <a:cs typeface="Roboto Slab"/>
                <a:sym typeface="Roboto Slab"/>
              </a:rPr>
              <a:t>El proceso estratégico ampliado</a:t>
            </a:r>
            <a:endParaRPr b="0" i="0" sz="2000" u="none" cap="none" strike="noStrike">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38"/>
          <p:cNvPicPr preferRelativeResize="0"/>
          <p:nvPr/>
        </p:nvPicPr>
        <p:blipFill rotWithShape="1">
          <a:blip r:embed="rId3">
            <a:alphaModFix/>
          </a:blip>
          <a:srcRect b="1345" l="0" r="51537" t="-629"/>
          <a:stretch/>
        </p:blipFill>
        <p:spPr>
          <a:xfrm flipH="1">
            <a:off x="7188197" y="-79022"/>
            <a:ext cx="4823179" cy="6937022"/>
          </a:xfrm>
          <a:prstGeom prst="rect">
            <a:avLst/>
          </a:prstGeom>
          <a:noFill/>
          <a:ln>
            <a:noFill/>
          </a:ln>
        </p:spPr>
      </p:pic>
      <p:pic>
        <p:nvPicPr>
          <p:cNvPr id="439" name="Google Shape;439;p38"/>
          <p:cNvPicPr preferRelativeResize="0"/>
          <p:nvPr/>
        </p:nvPicPr>
        <p:blipFill rotWithShape="1">
          <a:blip r:embed="rId4">
            <a:alphaModFix/>
          </a:blip>
          <a:srcRect b="-5553" l="-2234" r="1745" t="739"/>
          <a:stretch/>
        </p:blipFill>
        <p:spPr>
          <a:xfrm rot="10800000">
            <a:off x="7188197" y="-22578"/>
            <a:ext cx="4927601" cy="6882518"/>
          </a:xfrm>
          <a:prstGeom prst="rect">
            <a:avLst/>
          </a:prstGeom>
          <a:noFill/>
          <a:ln>
            <a:noFill/>
          </a:ln>
        </p:spPr>
      </p:pic>
      <p:sp>
        <p:nvSpPr>
          <p:cNvPr id="440" name="Google Shape;440;p38"/>
          <p:cNvSpPr txBox="1"/>
          <p:nvPr/>
        </p:nvSpPr>
        <p:spPr>
          <a:xfrm>
            <a:off x="1338744" y="667323"/>
            <a:ext cx="5033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2A395B"/>
                </a:solidFill>
                <a:latin typeface="Roboto Slab"/>
                <a:ea typeface="Roboto Slab"/>
                <a:cs typeface="Roboto Slab"/>
                <a:sym typeface="Roboto Slab"/>
              </a:rPr>
              <a:t>Funciones Básicas de Planificación</a:t>
            </a:r>
            <a:endParaRPr b="0" i="0" sz="2000" u="none" cap="none" strike="noStrike">
              <a:solidFill>
                <a:srgbClr val="2A395B"/>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p:txBody>
      </p:sp>
      <p:sp>
        <p:nvSpPr>
          <p:cNvPr id="441" name="Google Shape;441;p38"/>
          <p:cNvSpPr/>
          <p:nvPr/>
        </p:nvSpPr>
        <p:spPr>
          <a:xfrm>
            <a:off x="1293025" y="596997"/>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2" name="Google Shape;442;p38"/>
          <p:cNvSpPr/>
          <p:nvPr/>
        </p:nvSpPr>
        <p:spPr>
          <a:xfrm>
            <a:off x="1293025" y="1684925"/>
            <a:ext cx="5696700" cy="46167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50000"/>
              </a:lnSpc>
              <a:spcBef>
                <a:spcPts val="0"/>
              </a:spcBef>
              <a:spcAft>
                <a:spcPts val="0"/>
              </a:spcAft>
              <a:buClr>
                <a:schemeClr val="dk1"/>
              </a:buClr>
              <a:buSzPts val="1400"/>
              <a:buFont typeface="Roboto"/>
              <a:buChar char="●"/>
            </a:pPr>
            <a:r>
              <a:rPr b="0" i="0" lang="es-PE" sz="1400" u="none" cap="none" strike="noStrike">
                <a:solidFill>
                  <a:srgbClr val="273451"/>
                </a:solidFill>
                <a:latin typeface="Roboto"/>
                <a:ea typeface="Roboto"/>
                <a:cs typeface="Roboto"/>
                <a:sym typeface="Roboto"/>
              </a:rPr>
              <a:t>Desarrollar un concepto del negocio y formar una visión hacia la cual dirigir la organización</a:t>
            </a:r>
            <a:endParaRPr b="0" i="0" sz="1400" u="none" cap="none" strike="noStrike">
              <a:solidFill>
                <a:srgbClr val="273451"/>
              </a:solidFill>
              <a:latin typeface="Roboto"/>
              <a:ea typeface="Roboto"/>
              <a:cs typeface="Roboto"/>
              <a:sym typeface="Roboto"/>
            </a:endParaRPr>
          </a:p>
          <a:p>
            <a:pPr indent="-317500" lvl="0" marL="457200" marR="0" rtl="0" algn="l">
              <a:lnSpc>
                <a:spcPct val="150000"/>
              </a:lnSpc>
              <a:spcBef>
                <a:spcPts val="0"/>
              </a:spcBef>
              <a:spcAft>
                <a:spcPts val="0"/>
              </a:spcAft>
              <a:buClr>
                <a:schemeClr val="dk1"/>
              </a:buClr>
              <a:buSzPts val="1400"/>
              <a:buFont typeface="Roboto"/>
              <a:buChar char="●"/>
            </a:pPr>
            <a:r>
              <a:rPr b="0" i="0" lang="es-PE" sz="1400" u="none" cap="none" strike="noStrike">
                <a:solidFill>
                  <a:srgbClr val="273451"/>
                </a:solidFill>
                <a:latin typeface="Roboto"/>
                <a:ea typeface="Roboto"/>
                <a:cs typeface="Roboto"/>
                <a:sym typeface="Roboto"/>
              </a:rPr>
              <a:t>Le da a la organización un sentido de propósito</a:t>
            </a:r>
            <a:endParaRPr b="0" i="0" sz="1400" u="none" cap="none" strike="noStrike">
              <a:solidFill>
                <a:srgbClr val="273451"/>
              </a:solidFill>
              <a:latin typeface="Roboto"/>
              <a:ea typeface="Roboto"/>
              <a:cs typeface="Roboto"/>
              <a:sym typeface="Roboto"/>
            </a:endParaRPr>
          </a:p>
          <a:p>
            <a:pPr indent="-317500" lvl="0" marL="457200" marR="0" rtl="0" algn="l">
              <a:lnSpc>
                <a:spcPct val="150000"/>
              </a:lnSpc>
              <a:spcBef>
                <a:spcPts val="0"/>
              </a:spcBef>
              <a:spcAft>
                <a:spcPts val="0"/>
              </a:spcAft>
              <a:buClr>
                <a:schemeClr val="dk1"/>
              </a:buClr>
              <a:buSzPts val="1400"/>
              <a:buFont typeface="Roboto"/>
              <a:buChar char="●"/>
            </a:pPr>
            <a:r>
              <a:rPr b="0" i="0" lang="es-PE" sz="1400" u="none" cap="none" strike="noStrike">
                <a:solidFill>
                  <a:srgbClr val="273451"/>
                </a:solidFill>
                <a:latin typeface="Roboto"/>
                <a:ea typeface="Roboto"/>
                <a:cs typeface="Roboto"/>
                <a:sym typeface="Roboto"/>
              </a:rPr>
              <a:t>Le provee una dirección a largo plazo</a:t>
            </a:r>
            <a:endParaRPr b="0" i="0" sz="1400" u="none" cap="none" strike="noStrike">
              <a:solidFill>
                <a:srgbClr val="273451"/>
              </a:solidFill>
              <a:latin typeface="Roboto"/>
              <a:ea typeface="Roboto"/>
              <a:cs typeface="Roboto"/>
              <a:sym typeface="Roboto"/>
            </a:endParaRPr>
          </a:p>
          <a:p>
            <a:pPr indent="-317500" lvl="0" marL="457200" marR="0" rtl="0" algn="l">
              <a:lnSpc>
                <a:spcPct val="150000"/>
              </a:lnSpc>
              <a:spcBef>
                <a:spcPts val="0"/>
              </a:spcBef>
              <a:spcAft>
                <a:spcPts val="0"/>
              </a:spcAft>
              <a:buClr>
                <a:schemeClr val="dk1"/>
              </a:buClr>
              <a:buSzPts val="1400"/>
              <a:buFont typeface="Roboto"/>
              <a:buChar char="●"/>
            </a:pPr>
            <a:r>
              <a:rPr b="0" i="0" lang="es-PE" sz="1400" u="none" cap="none" strike="noStrike">
                <a:solidFill>
                  <a:srgbClr val="273451"/>
                </a:solidFill>
                <a:latin typeface="Roboto"/>
                <a:ea typeface="Roboto"/>
                <a:cs typeface="Roboto"/>
                <a:sym typeface="Roboto"/>
              </a:rPr>
              <a:t>Ayuda a establecer una misión</a:t>
            </a:r>
            <a:endParaRPr b="0" i="0" sz="1400" u="none" cap="none" strike="noStrike">
              <a:solidFill>
                <a:srgbClr val="273451"/>
              </a:solidFill>
              <a:latin typeface="Roboto"/>
              <a:ea typeface="Roboto"/>
              <a:cs typeface="Roboto"/>
              <a:sym typeface="Roboto"/>
            </a:endParaRPr>
          </a:p>
          <a:p>
            <a:pPr indent="-317500" lvl="0" marL="457200" marR="0" rtl="0" algn="l">
              <a:lnSpc>
                <a:spcPct val="150000"/>
              </a:lnSpc>
              <a:spcBef>
                <a:spcPts val="0"/>
              </a:spcBef>
              <a:spcAft>
                <a:spcPts val="0"/>
              </a:spcAft>
              <a:buClr>
                <a:schemeClr val="dk1"/>
              </a:buClr>
              <a:buSzPts val="1400"/>
              <a:buFont typeface="Roboto"/>
              <a:buChar char="●"/>
            </a:pPr>
            <a:r>
              <a:rPr b="0" i="0" lang="es-PE" sz="1400" u="none" cap="none" strike="noStrike">
                <a:solidFill>
                  <a:srgbClr val="273451"/>
                </a:solidFill>
                <a:latin typeface="Roboto"/>
                <a:ea typeface="Roboto"/>
                <a:cs typeface="Roboto"/>
                <a:sym typeface="Roboto"/>
              </a:rPr>
              <a:t>Convertir la misión en objetivos de desempeño específicos.</a:t>
            </a:r>
            <a:endParaRPr b="0" i="0" sz="1400" u="none" cap="none" strike="noStrike">
              <a:solidFill>
                <a:srgbClr val="273451"/>
              </a:solidFill>
              <a:latin typeface="Roboto"/>
              <a:ea typeface="Roboto"/>
              <a:cs typeface="Roboto"/>
              <a:sym typeface="Roboto"/>
            </a:endParaRPr>
          </a:p>
          <a:p>
            <a:pPr indent="-317500" lvl="0" marL="457200" marR="0" rtl="0" algn="l">
              <a:lnSpc>
                <a:spcPct val="150000"/>
              </a:lnSpc>
              <a:spcBef>
                <a:spcPts val="0"/>
              </a:spcBef>
              <a:spcAft>
                <a:spcPts val="0"/>
              </a:spcAft>
              <a:buClr>
                <a:schemeClr val="dk1"/>
              </a:buClr>
              <a:buSzPts val="1400"/>
              <a:buFont typeface="Roboto"/>
              <a:buChar char="●"/>
            </a:pPr>
            <a:r>
              <a:rPr b="0" i="0" lang="es-PE" sz="1400" u="none" cap="none" strike="noStrike">
                <a:solidFill>
                  <a:srgbClr val="273451"/>
                </a:solidFill>
                <a:latin typeface="Roboto"/>
                <a:ea typeface="Roboto"/>
                <a:cs typeface="Roboto"/>
                <a:sym typeface="Roboto"/>
              </a:rPr>
              <a:t>Modelar las estrategias para alcanzar el desempeño esperado</a:t>
            </a:r>
            <a:endParaRPr b="0" i="0" sz="1400" u="none" cap="none" strike="noStrike">
              <a:solidFill>
                <a:srgbClr val="273451"/>
              </a:solidFill>
              <a:latin typeface="Roboto"/>
              <a:ea typeface="Roboto"/>
              <a:cs typeface="Roboto"/>
              <a:sym typeface="Roboto"/>
            </a:endParaRPr>
          </a:p>
          <a:p>
            <a:pPr indent="-317500" lvl="0" marL="457200" marR="0" rtl="0" algn="l">
              <a:lnSpc>
                <a:spcPct val="150000"/>
              </a:lnSpc>
              <a:spcBef>
                <a:spcPts val="0"/>
              </a:spcBef>
              <a:spcAft>
                <a:spcPts val="0"/>
              </a:spcAft>
              <a:buClr>
                <a:schemeClr val="dk1"/>
              </a:buClr>
              <a:buSzPts val="1400"/>
              <a:buFont typeface="Roboto"/>
              <a:buChar char="●"/>
            </a:pPr>
            <a:r>
              <a:rPr b="0" i="0" lang="es-PE" sz="1400" u="none" cap="none" strike="noStrike">
                <a:solidFill>
                  <a:srgbClr val="273451"/>
                </a:solidFill>
                <a:latin typeface="Roboto"/>
                <a:ea typeface="Roboto"/>
                <a:cs typeface="Roboto"/>
                <a:sym typeface="Roboto"/>
              </a:rPr>
              <a:t>Implementar y ejecutar las estrategias escogidas eficiente y efectivamente.</a:t>
            </a:r>
            <a:endParaRPr b="0" i="0" sz="1400" u="none" cap="none" strike="noStrike">
              <a:solidFill>
                <a:srgbClr val="273451"/>
              </a:solidFill>
              <a:latin typeface="Roboto"/>
              <a:ea typeface="Roboto"/>
              <a:cs typeface="Roboto"/>
              <a:sym typeface="Roboto"/>
            </a:endParaRPr>
          </a:p>
          <a:p>
            <a:pPr indent="-317500" lvl="0" marL="457200" marR="0" rtl="0" algn="l">
              <a:lnSpc>
                <a:spcPct val="150000"/>
              </a:lnSpc>
              <a:spcBef>
                <a:spcPts val="0"/>
              </a:spcBef>
              <a:spcAft>
                <a:spcPts val="0"/>
              </a:spcAft>
              <a:buClr>
                <a:schemeClr val="dk1"/>
              </a:buClr>
              <a:buSzPts val="1400"/>
              <a:buFont typeface="Roboto"/>
              <a:buChar char="●"/>
            </a:pPr>
            <a:r>
              <a:rPr b="0" i="0" lang="es-PE" sz="1400" u="none" cap="none" strike="noStrike">
                <a:solidFill>
                  <a:srgbClr val="273451"/>
                </a:solidFill>
                <a:latin typeface="Roboto"/>
                <a:ea typeface="Roboto"/>
                <a:cs typeface="Roboto"/>
                <a:sym typeface="Roboto"/>
              </a:rPr>
              <a:t>Evaluar el desempeño, revisar la situación y efectuar las correcciones pertinentes a la luz de la experiencia actual, las cambiantes condiciones del entorno, las nuevas ideas y las nuevas oportunidades.</a:t>
            </a:r>
            <a:endParaRPr b="0" i="0" sz="1400" u="none" cap="none" strike="noStrike">
              <a:solidFill>
                <a:srgbClr val="273451"/>
              </a:solidFill>
              <a:latin typeface="Roboto"/>
              <a:ea typeface="Roboto"/>
              <a:cs typeface="Roboto"/>
              <a:sym typeface="Roboto"/>
            </a:endParaRPr>
          </a:p>
          <a:p>
            <a:pPr indent="-317500" lvl="0" marL="457200" marR="0" rtl="0" algn="r">
              <a:lnSpc>
                <a:spcPct val="150000"/>
              </a:lnSpc>
              <a:spcBef>
                <a:spcPts val="0"/>
              </a:spcBef>
              <a:spcAft>
                <a:spcPts val="0"/>
              </a:spcAft>
              <a:buClr>
                <a:schemeClr val="dk1"/>
              </a:buClr>
              <a:buSzPts val="1400"/>
              <a:buFont typeface="Roboto"/>
              <a:buChar char="●"/>
            </a:pPr>
            <a:r>
              <a:rPr b="1" i="0" lang="es-PE" sz="1400" u="none" cap="none" strike="noStrike">
                <a:solidFill>
                  <a:srgbClr val="273451"/>
                </a:solidFill>
                <a:latin typeface="Roboto"/>
                <a:ea typeface="Roboto"/>
                <a:cs typeface="Roboto"/>
                <a:sym typeface="Roboto"/>
              </a:rPr>
              <a:t>A. Thompson - A. Strickland</a:t>
            </a:r>
            <a:endParaRPr b="1" i="0" sz="1400" u="none" cap="none" strike="noStrike">
              <a:solidFill>
                <a:srgbClr val="27345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p:nvPr/>
        </p:nvSpPr>
        <p:spPr>
          <a:xfrm>
            <a:off x="698075" y="9425"/>
            <a:ext cx="3198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8" name="Google Shape;448;p39"/>
          <p:cNvPicPr preferRelativeResize="0"/>
          <p:nvPr/>
        </p:nvPicPr>
        <p:blipFill rotWithShape="1">
          <a:blip r:embed="rId3">
            <a:alphaModFix/>
          </a:blip>
          <a:srcRect b="0" l="0" r="0" t="0"/>
          <a:stretch/>
        </p:blipFill>
        <p:spPr>
          <a:xfrm>
            <a:off x="4707709" y="719187"/>
            <a:ext cx="6792588" cy="5310157"/>
          </a:xfrm>
          <a:prstGeom prst="rect">
            <a:avLst/>
          </a:prstGeom>
          <a:noFill/>
          <a:ln>
            <a:noFill/>
          </a:ln>
        </p:spPr>
      </p:pic>
      <p:sp>
        <p:nvSpPr>
          <p:cNvPr id="449" name="Google Shape;449;p39"/>
          <p:cNvSpPr/>
          <p:nvPr/>
        </p:nvSpPr>
        <p:spPr>
          <a:xfrm>
            <a:off x="5596835" y="6204802"/>
            <a:ext cx="5987100" cy="400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33333"/>
              </a:buClr>
              <a:buSzPts val="1000"/>
              <a:buFont typeface="Calibri"/>
              <a:buNone/>
            </a:pPr>
            <a:r>
              <a:rPr b="0" i="0" lang="es-PE" sz="1000" u="none" cap="none" strike="noStrike">
                <a:solidFill>
                  <a:srgbClr val="2A395B"/>
                </a:solidFill>
                <a:latin typeface="Calibri"/>
                <a:ea typeface="Calibri"/>
                <a:cs typeface="Calibri"/>
                <a:sym typeface="Calibri"/>
              </a:rPr>
              <a:t>CEPLAN. (). Sistema Nacional de Planeamiento Estratégico – Ceplan 21.07.17. Recuperado de </a:t>
            </a:r>
            <a:r>
              <a:rPr b="0" i="0" lang="es-PE" sz="1000" u="sng" cap="none" strike="noStrike">
                <a:solidFill>
                  <a:srgbClr val="2A395B"/>
                </a:solidFill>
                <a:latin typeface="Calibri"/>
                <a:ea typeface="Calibri"/>
                <a:cs typeface="Calibri"/>
                <a:sym typeface="Calibri"/>
                <a:hlinkClick r:id="rId4">
                  <a:extLst>
                    <a:ext uri="{A12FA001-AC4F-418D-AE19-62706E023703}">
                      <ahyp:hlinkClr val="tx"/>
                    </a:ext>
                  </a:extLst>
                </a:hlinkClick>
              </a:rPr>
              <a:t>https://www.ceplan.gob.pe/documentos_/sistema-nacional-de-planeamiento-estrategico-ceplan-21-07-17/</a:t>
            </a:r>
            <a:r>
              <a:rPr b="0" i="0" lang="es-PE" sz="1000" u="none" cap="none" strike="noStrike">
                <a:solidFill>
                  <a:srgbClr val="2A395B"/>
                </a:solidFill>
                <a:latin typeface="Calibri"/>
                <a:ea typeface="Calibri"/>
                <a:cs typeface="Calibri"/>
                <a:sym typeface="Calibri"/>
              </a:rPr>
              <a:t>  </a:t>
            </a:r>
            <a:endParaRPr b="0" i="0" sz="1000" u="none" cap="none" strike="noStrike">
              <a:solidFill>
                <a:srgbClr val="2A395B"/>
              </a:solidFill>
              <a:latin typeface="Calibri"/>
              <a:ea typeface="Calibri"/>
              <a:cs typeface="Calibri"/>
              <a:sym typeface="Calibri"/>
            </a:endParaRPr>
          </a:p>
        </p:txBody>
      </p:sp>
      <p:sp>
        <p:nvSpPr>
          <p:cNvPr id="450" name="Google Shape;450;p39"/>
          <p:cNvSpPr txBox="1"/>
          <p:nvPr/>
        </p:nvSpPr>
        <p:spPr>
          <a:xfrm>
            <a:off x="1394177" y="2857125"/>
            <a:ext cx="2322600" cy="96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2A395B"/>
                </a:solidFill>
                <a:latin typeface="Roboto Slab"/>
                <a:ea typeface="Roboto Slab"/>
                <a:cs typeface="Roboto Slab"/>
                <a:sym typeface="Roboto Slab"/>
              </a:rPr>
              <a:t>Los niveles </a:t>
            </a:r>
            <a:endParaRPr b="0" i="0" sz="1900" u="none" cap="none" strike="noStrike">
              <a:solidFill>
                <a:srgbClr val="2A395B"/>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2A395B"/>
                </a:solidFill>
                <a:latin typeface="Roboto Slab"/>
                <a:ea typeface="Roboto Slab"/>
                <a:cs typeface="Roboto Slab"/>
                <a:sym typeface="Roboto Slab"/>
              </a:rPr>
              <a:t>del Planeamiento</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2A395B"/>
                </a:solidFill>
                <a:latin typeface="Roboto Slab"/>
                <a:ea typeface="Roboto Slab"/>
                <a:cs typeface="Roboto Slab"/>
                <a:sym typeface="Roboto Slab"/>
              </a:rPr>
              <a:t>Estratégico</a:t>
            </a:r>
            <a:endParaRPr b="0" i="0" sz="2100" u="none" cap="none" strike="noStrike">
              <a:solidFill>
                <a:schemeClr val="dk1"/>
              </a:solidFill>
              <a:latin typeface="Roboto"/>
              <a:ea typeface="Roboto"/>
              <a:cs typeface="Roboto"/>
              <a:sym typeface="Roboto"/>
            </a:endParaRPr>
          </a:p>
        </p:txBody>
      </p:sp>
      <p:sp>
        <p:nvSpPr>
          <p:cNvPr id="451" name="Google Shape;451;p39"/>
          <p:cNvSpPr/>
          <p:nvPr/>
        </p:nvSpPr>
        <p:spPr>
          <a:xfrm>
            <a:off x="1348450" y="2964853"/>
            <a:ext cx="45600" cy="7842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0"/>
          <p:cNvSpPr/>
          <p:nvPr/>
        </p:nvSpPr>
        <p:spPr>
          <a:xfrm>
            <a:off x="1520194" y="785762"/>
            <a:ext cx="45600" cy="519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7" name="Google Shape;457;p40"/>
          <p:cNvSpPr txBox="1"/>
          <p:nvPr/>
        </p:nvSpPr>
        <p:spPr>
          <a:xfrm>
            <a:off x="1565913" y="894377"/>
            <a:ext cx="5033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2A395B"/>
                </a:solidFill>
                <a:latin typeface="Roboto Slab"/>
                <a:ea typeface="Roboto Slab"/>
                <a:cs typeface="Roboto Slab"/>
                <a:sym typeface="Roboto Slab"/>
              </a:rPr>
              <a:t>El Perú en el 2050</a:t>
            </a:r>
            <a:endParaRPr b="0" i="0" sz="2000" u="none" cap="none" strike="noStrike">
              <a:solidFill>
                <a:srgbClr val="2A395B"/>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p:txBody>
      </p:sp>
      <p:pic>
        <p:nvPicPr>
          <p:cNvPr id="458" name="Google Shape;458;p40"/>
          <p:cNvPicPr preferRelativeResize="0"/>
          <p:nvPr/>
        </p:nvPicPr>
        <p:blipFill rotWithShape="1">
          <a:blip r:embed="rId3">
            <a:alphaModFix/>
          </a:blip>
          <a:srcRect b="0" l="32129" r="31397" t="0"/>
          <a:stretch/>
        </p:blipFill>
        <p:spPr>
          <a:xfrm>
            <a:off x="7366000" y="0"/>
            <a:ext cx="4648200" cy="6852115"/>
          </a:xfrm>
          <a:prstGeom prst="rect">
            <a:avLst/>
          </a:prstGeom>
          <a:noFill/>
          <a:ln>
            <a:noFill/>
          </a:ln>
        </p:spPr>
      </p:pic>
      <p:sp>
        <p:nvSpPr>
          <p:cNvPr id="459" name="Google Shape;459;p40"/>
          <p:cNvSpPr/>
          <p:nvPr/>
        </p:nvSpPr>
        <p:spPr>
          <a:xfrm>
            <a:off x="1520199" y="1426575"/>
            <a:ext cx="4869000" cy="452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2A395B"/>
                </a:solidFill>
                <a:latin typeface="Roboto"/>
                <a:ea typeface="Roboto"/>
                <a:cs typeface="Roboto"/>
                <a:sym typeface="Roboto"/>
              </a:rPr>
              <a:t>El mundo en el 2050 será muy distinto al de hoy. Seremos cerca de 9,7 mil millones de personas, en un contexto global multipolar, con un predominio económico de los países emergentes, especialmente asiáticos. Ese será un mundo urbanizado (70% de la población estará viviendo en ciudades), con menos juventud y mayor expectativa de vida, con un mejor nivel educativo y una cultura aún más globalizada que la de hoy. La sociedad de entonces será muy distinta de la actual, pues el uso de la inteligencia artificial ya se habrá extendido a todas las facetas de la vida económica y social.</a:t>
            </a:r>
            <a:endParaRPr b="0" i="0" sz="1400" u="none" cap="none" strike="noStrike">
              <a:solidFill>
                <a:srgbClr val="2A395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A395B"/>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2A395B"/>
                </a:solidFill>
                <a:latin typeface="Roboto"/>
                <a:ea typeface="Roboto"/>
                <a:cs typeface="Roboto"/>
                <a:sym typeface="Roboto"/>
              </a:rPr>
              <a:t>El Perú será un país de 40 millones de habitantes, con cerca de 80% de la población viviendo en ciudades, de los cuales 11,5 millones estarán en Lima, y una de cuatro personas será mayor de 60 años. </a:t>
            </a:r>
            <a:r>
              <a:rPr b="0" i="0" lang="es-PE" sz="1400" u="sng" cap="none" strike="noStrike">
                <a:solidFill>
                  <a:srgbClr val="2A395B"/>
                </a:solidFill>
                <a:latin typeface="Roboto"/>
                <a:ea typeface="Roboto"/>
                <a:cs typeface="Roboto"/>
                <a:sym typeface="Roboto"/>
              </a:rPr>
              <a:t>Si no sucede ningún desastre político, sísmico o ambiental, las personas podrán ganar casi tres veces lo que ganan hoy, y vivirán unos 10 años más.</a:t>
            </a:r>
            <a:endParaRPr b="0" i="0" sz="1400" u="none" cap="none" strike="noStrike">
              <a:solidFill>
                <a:srgbClr val="2A395B"/>
              </a:solidFill>
              <a:latin typeface="Roboto"/>
              <a:ea typeface="Roboto"/>
              <a:cs typeface="Roboto"/>
              <a:sym typeface="Roboto"/>
            </a:endParaRPr>
          </a:p>
        </p:txBody>
      </p:sp>
      <p:sp>
        <p:nvSpPr>
          <p:cNvPr id="460" name="Google Shape;460;p40"/>
          <p:cNvSpPr/>
          <p:nvPr/>
        </p:nvSpPr>
        <p:spPr>
          <a:xfrm>
            <a:off x="1520194" y="5789546"/>
            <a:ext cx="4572000" cy="3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000"/>
              <a:buFont typeface="Calibri"/>
              <a:buNone/>
            </a:pPr>
            <a:r>
              <a:rPr b="1" i="0" lang="es-PE" sz="1000" u="none" cap="none" strike="noStrike">
                <a:solidFill>
                  <a:srgbClr val="7F7F7F"/>
                </a:solidFill>
                <a:latin typeface="Calibri"/>
                <a:ea typeface="Calibri"/>
                <a:cs typeface="Calibri"/>
                <a:sym typeface="Calibri"/>
              </a:rPr>
              <a:t>SEBASTIÃO MENDONÇA FERREIRA</a:t>
            </a:r>
            <a:endParaRPr b="0" i="0" sz="1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SzPts val="1000"/>
              <a:buFont typeface="Calibri"/>
              <a:buNone/>
            </a:pPr>
            <a:r>
              <a:rPr b="1" i="0" lang="es-PE" sz="1000" u="none" cap="none" strike="noStrike">
                <a:solidFill>
                  <a:srgbClr val="7F7F7F"/>
                </a:solidFill>
                <a:latin typeface="Calibri"/>
                <a:ea typeface="Calibri"/>
                <a:cs typeface="Calibri"/>
                <a:sym typeface="Calibri"/>
              </a:rPr>
              <a:t>ASESOR TÉCNICO DE LA COMISIÓN PERÚ 2050</a:t>
            </a:r>
            <a:r>
              <a:rPr b="0" i="0" lang="es-PE" sz="1000" u="sng" cap="none" strike="noStrike">
                <a:solidFill>
                  <a:schemeClr val="hlink"/>
                </a:solidFill>
                <a:latin typeface="Calibri"/>
                <a:ea typeface="Calibri"/>
                <a:cs typeface="Calibri"/>
                <a:sym typeface="Calibri"/>
                <a:hlinkClick r:id="rId4"/>
              </a:rPr>
              <a:t>  </a:t>
            </a:r>
            <a:endParaRPr b="0" i="0" sz="1000" u="none" cap="none" strike="noStrike">
              <a:solidFill>
                <a:srgbClr val="7F7F7F"/>
              </a:solidFill>
              <a:latin typeface="Calibri"/>
              <a:ea typeface="Calibri"/>
              <a:cs typeface="Calibri"/>
              <a:sym typeface="Calibri"/>
            </a:endParaRPr>
          </a:p>
        </p:txBody>
      </p:sp>
      <p:sp>
        <p:nvSpPr>
          <p:cNvPr id="461" name="Google Shape;461;p40"/>
          <p:cNvSpPr/>
          <p:nvPr/>
        </p:nvSpPr>
        <p:spPr>
          <a:xfrm>
            <a:off x="1520194" y="6174267"/>
            <a:ext cx="5845806" cy="3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Calibri"/>
              <a:buNone/>
            </a:pPr>
            <a:r>
              <a:rPr b="0" i="0" lang="es-PE" sz="900" u="sng" cap="none" strike="noStrike">
                <a:solidFill>
                  <a:schemeClr val="hlink"/>
                </a:solidFill>
                <a:latin typeface="Calibri"/>
                <a:ea typeface="Calibri"/>
                <a:cs typeface="Calibri"/>
                <a:sym typeface="Calibri"/>
                <a:hlinkClick r:id="rId5"/>
              </a:rPr>
              <a:t>Fuente: Recuperado de</a:t>
            </a:r>
            <a:r>
              <a:rPr b="0" i="0" lang="es-PE" sz="900" u="none" cap="none" strike="noStrike">
                <a:solidFill>
                  <a:srgbClr val="000000"/>
                </a:solidFill>
                <a:latin typeface="Calibri"/>
                <a:ea typeface="Calibri"/>
                <a:cs typeface="Calibri"/>
                <a:sym typeface="Calibri"/>
              </a:rPr>
              <a:t> </a:t>
            </a:r>
            <a:r>
              <a:rPr b="0" i="0" lang="es-PE" sz="900" u="sng" cap="none" strike="noStrike">
                <a:solidFill>
                  <a:schemeClr val="hlink"/>
                </a:solidFill>
                <a:latin typeface="Calibri"/>
                <a:ea typeface="Calibri"/>
                <a:cs typeface="Calibri"/>
                <a:sym typeface="Calibri"/>
                <a:hlinkClick r:id="rId6"/>
              </a:rPr>
              <a:t>https://elcomercio.pe/opinion/colaboradores/pensar-peru-2050-sebastiao-mendonca-ferreira-noticia-615830</a:t>
            </a:r>
            <a:endParaRPr b="0" i="0" sz="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grpSp>
        <p:nvGrpSpPr>
          <p:cNvPr id="125" name="Google Shape;125;p23"/>
          <p:cNvGrpSpPr/>
          <p:nvPr/>
        </p:nvGrpSpPr>
        <p:grpSpPr>
          <a:xfrm>
            <a:off x="1235677" y="4184825"/>
            <a:ext cx="4011826" cy="1992939"/>
            <a:chOff x="1235677" y="4036541"/>
            <a:chExt cx="4011826" cy="1992939"/>
          </a:xfrm>
        </p:grpSpPr>
        <p:sp>
          <p:nvSpPr>
            <p:cNvPr id="126" name="Google Shape;126;p23"/>
            <p:cNvSpPr/>
            <p:nvPr/>
          </p:nvSpPr>
          <p:spPr>
            <a:xfrm>
              <a:off x="1235677" y="4036541"/>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3"/>
            <p:cNvSpPr txBox="1"/>
            <p:nvPr/>
          </p:nvSpPr>
          <p:spPr>
            <a:xfrm>
              <a:off x="1326289" y="4086653"/>
              <a:ext cx="32621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Roboto Slab"/>
                  <a:ea typeface="Roboto Slab"/>
                  <a:cs typeface="Roboto Slab"/>
                  <a:sym typeface="Roboto Slab"/>
                </a:rPr>
                <a:t>Capacidad</a:t>
              </a:r>
              <a:endParaRPr b="0" i="0" sz="1800" u="none" cap="none" strike="noStrike">
                <a:solidFill>
                  <a:schemeClr val="lt1"/>
                </a:solidFill>
                <a:latin typeface="Roboto Slab"/>
                <a:ea typeface="Roboto Slab"/>
                <a:cs typeface="Roboto Slab"/>
                <a:sym typeface="Roboto Slab"/>
              </a:endParaRPr>
            </a:p>
          </p:txBody>
        </p:sp>
        <p:sp>
          <p:nvSpPr>
            <p:cNvPr id="128" name="Google Shape;128;p23"/>
            <p:cNvSpPr txBox="1"/>
            <p:nvPr/>
          </p:nvSpPr>
          <p:spPr>
            <a:xfrm>
              <a:off x="1326288" y="4706041"/>
              <a:ext cx="3921215"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Roboto"/>
                  <a:ea typeface="Roboto"/>
                  <a:cs typeface="Roboto"/>
                  <a:sym typeface="Roboto"/>
                </a:rPr>
                <a:t>Comprende conceptos esquemas y funciones de la planificación. Así mismo comprende el marco normativo del SINAPLAN y las fases del planeamiento estratégico</a:t>
              </a:r>
              <a:endParaRPr b="0" i="0" sz="1600" u="none" cap="none" strike="noStrike">
                <a:solidFill>
                  <a:schemeClr val="lt1"/>
                </a:solidFill>
                <a:latin typeface="Roboto"/>
                <a:ea typeface="Roboto"/>
                <a:cs typeface="Roboto"/>
                <a:sym typeface="Roboto"/>
              </a:endParaRPr>
            </a:p>
          </p:txBody>
        </p:sp>
      </p:grpSp>
      <p:grpSp>
        <p:nvGrpSpPr>
          <p:cNvPr id="129" name="Google Shape;129;p23"/>
          <p:cNvGrpSpPr/>
          <p:nvPr/>
        </p:nvGrpSpPr>
        <p:grpSpPr>
          <a:xfrm>
            <a:off x="6812694" y="4184825"/>
            <a:ext cx="4011826" cy="1500456"/>
            <a:chOff x="1235677" y="4036541"/>
            <a:chExt cx="4011826" cy="1500456"/>
          </a:xfrm>
        </p:grpSpPr>
        <p:sp>
          <p:nvSpPr>
            <p:cNvPr id="130" name="Google Shape;130;p23"/>
            <p:cNvSpPr/>
            <p:nvPr/>
          </p:nvSpPr>
          <p:spPr>
            <a:xfrm>
              <a:off x="1235677" y="4036541"/>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 name="Google Shape;131;p23"/>
            <p:cNvSpPr txBox="1"/>
            <p:nvPr/>
          </p:nvSpPr>
          <p:spPr>
            <a:xfrm>
              <a:off x="1326289" y="4086653"/>
              <a:ext cx="32621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Roboto Slab"/>
                  <a:ea typeface="Roboto Slab"/>
                  <a:cs typeface="Roboto Slab"/>
                  <a:sym typeface="Roboto Slab"/>
                </a:rPr>
                <a:t>Productos académicos</a:t>
              </a:r>
              <a:endParaRPr b="0" i="0" sz="1800" u="none" cap="none" strike="noStrike">
                <a:solidFill>
                  <a:schemeClr val="lt1"/>
                </a:solidFill>
                <a:latin typeface="Roboto Slab"/>
                <a:ea typeface="Roboto Slab"/>
                <a:cs typeface="Roboto Slab"/>
                <a:sym typeface="Roboto Slab"/>
              </a:endParaRPr>
            </a:p>
          </p:txBody>
        </p:sp>
        <p:sp>
          <p:nvSpPr>
            <p:cNvPr id="132" name="Google Shape;132;p23"/>
            <p:cNvSpPr txBox="1"/>
            <p:nvPr/>
          </p:nvSpPr>
          <p:spPr>
            <a:xfrm>
              <a:off x="1326288" y="4706041"/>
              <a:ext cx="3921215" cy="830956"/>
            </a:xfrm>
            <a:prstGeom prst="rect">
              <a:avLst/>
            </a:prstGeom>
            <a:noFill/>
            <a:ln>
              <a:noFill/>
            </a:ln>
          </p:spPr>
          <p:txBody>
            <a:bodyPr anchorCtr="0" anchor="t" bIns="45700" lIns="91425" spcFirstLastPara="1" rIns="91425" wrap="square" tIns="45700">
              <a:spAutoFit/>
            </a:bodyPr>
            <a:lstStyle/>
            <a:p>
              <a:pPr indent="-180975" lvl="0" marL="180975"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Roboto"/>
                  <a:ea typeface="Roboto"/>
                  <a:cs typeface="Roboto"/>
                  <a:sym typeface="Roboto"/>
                </a:rPr>
                <a:t>Control de lectura (CL)</a:t>
              </a:r>
              <a:endParaRPr b="0" i="0" sz="1600" u="none" cap="none" strike="noStrike">
                <a:solidFill>
                  <a:schemeClr val="lt1"/>
                </a:solidFill>
                <a:latin typeface="Roboto"/>
                <a:ea typeface="Roboto"/>
                <a:cs typeface="Roboto"/>
                <a:sym typeface="Roboto"/>
              </a:endParaRPr>
            </a:p>
            <a:p>
              <a:pPr indent="-180975" lvl="0" marL="180975"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Roboto"/>
                  <a:ea typeface="Roboto"/>
                  <a:cs typeface="Roboto"/>
                  <a:sym typeface="Roboto"/>
                </a:rPr>
                <a:t>Foro Académico (IFA)</a:t>
              </a:r>
              <a:endParaRPr b="0" i="0" sz="1600" u="none" cap="none" strike="noStrike">
                <a:solidFill>
                  <a:schemeClr val="lt1"/>
                </a:solidFill>
                <a:latin typeface="Roboto"/>
                <a:ea typeface="Roboto"/>
                <a:cs typeface="Roboto"/>
                <a:sym typeface="Roboto"/>
              </a:endParaRPr>
            </a:p>
            <a:p>
              <a:pPr indent="-180975" lvl="0" marL="180975"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Roboto"/>
                  <a:ea typeface="Roboto"/>
                  <a:cs typeface="Roboto"/>
                  <a:sym typeface="Roboto"/>
                </a:rPr>
                <a:t>Informe individual (IPI)</a:t>
              </a:r>
              <a:endParaRPr b="0" i="0" sz="1600" u="none" cap="none" strike="noStrike">
                <a:solidFill>
                  <a:schemeClr val="lt1"/>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41"/>
          <p:cNvPicPr preferRelativeResize="0"/>
          <p:nvPr/>
        </p:nvPicPr>
        <p:blipFill rotWithShape="1">
          <a:blip r:embed="rId3">
            <a:alphaModFix/>
          </a:blip>
          <a:srcRect b="0" l="814" r="1" t="0"/>
          <a:stretch/>
        </p:blipFill>
        <p:spPr>
          <a:xfrm>
            <a:off x="-298451" y="-51657"/>
            <a:ext cx="10280121" cy="6909657"/>
          </a:xfrm>
          <a:prstGeom prst="rect">
            <a:avLst/>
          </a:prstGeom>
          <a:noFill/>
          <a:ln>
            <a:noFill/>
          </a:ln>
        </p:spPr>
      </p:pic>
      <p:sp>
        <p:nvSpPr>
          <p:cNvPr id="467" name="Google Shape;467;p41"/>
          <p:cNvSpPr/>
          <p:nvPr/>
        </p:nvSpPr>
        <p:spPr>
          <a:xfrm>
            <a:off x="9579430" y="-25830"/>
            <a:ext cx="2612570" cy="6883829"/>
          </a:xfrm>
          <a:prstGeom prst="rect">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p41"/>
          <p:cNvSpPr/>
          <p:nvPr/>
        </p:nvSpPr>
        <p:spPr>
          <a:xfrm>
            <a:off x="8274602" y="-43543"/>
            <a:ext cx="3123806" cy="6281057"/>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 name="Google Shape;469;p41"/>
          <p:cNvSpPr txBox="1"/>
          <p:nvPr/>
        </p:nvSpPr>
        <p:spPr>
          <a:xfrm rot="-5400000">
            <a:off x="7865189" y="1156795"/>
            <a:ext cx="2212043"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s-PE" sz="4400" u="none" cap="none" strike="noStrike">
                <a:solidFill>
                  <a:schemeClr val="lt1"/>
                </a:solidFill>
                <a:latin typeface="Roboto Slab"/>
                <a:ea typeface="Roboto Slab"/>
                <a:cs typeface="Roboto Slab"/>
                <a:sym typeface="Roboto Slab"/>
              </a:rPr>
              <a:t>Tema</a:t>
            </a:r>
            <a:endParaRPr b="0" i="0" sz="4400" u="none" cap="none" strike="noStrike">
              <a:solidFill>
                <a:schemeClr val="lt1"/>
              </a:solidFill>
              <a:latin typeface="Roboto Slab"/>
              <a:ea typeface="Roboto Slab"/>
              <a:cs typeface="Roboto Slab"/>
              <a:sym typeface="Roboto Slab"/>
            </a:endParaRPr>
          </a:p>
        </p:txBody>
      </p:sp>
      <p:sp>
        <p:nvSpPr>
          <p:cNvPr id="470" name="Google Shape;470;p41"/>
          <p:cNvSpPr txBox="1"/>
          <p:nvPr/>
        </p:nvSpPr>
        <p:spPr>
          <a:xfrm>
            <a:off x="7997443" y="3300437"/>
            <a:ext cx="2212043" cy="31547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900"/>
              <a:buFont typeface="Arial"/>
              <a:buNone/>
            </a:pPr>
            <a:r>
              <a:rPr b="0" i="0" lang="es-PE" sz="19900" u="none" cap="none" strike="noStrike">
                <a:solidFill>
                  <a:schemeClr val="lt1"/>
                </a:solidFill>
                <a:latin typeface="Roboto"/>
                <a:ea typeface="Roboto"/>
                <a:cs typeface="Roboto"/>
                <a:sym typeface="Roboto"/>
              </a:rPr>
              <a:t>2</a:t>
            </a:r>
            <a:endParaRPr b="0" i="0" sz="19900" u="none" cap="none" strike="noStrike">
              <a:solidFill>
                <a:schemeClr val="lt1"/>
              </a:solidFill>
              <a:latin typeface="Roboto"/>
              <a:ea typeface="Roboto"/>
              <a:cs typeface="Roboto"/>
              <a:sym typeface="Roboto"/>
            </a:endParaRPr>
          </a:p>
        </p:txBody>
      </p:sp>
      <p:sp>
        <p:nvSpPr>
          <p:cNvPr id="471" name="Google Shape;471;p41"/>
          <p:cNvSpPr txBox="1"/>
          <p:nvPr/>
        </p:nvSpPr>
        <p:spPr>
          <a:xfrm>
            <a:off x="9754146" y="4171896"/>
            <a:ext cx="1787173"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Roboto"/>
                <a:ea typeface="Roboto"/>
                <a:cs typeface="Roboto"/>
                <a:sym typeface="Roboto"/>
              </a:rPr>
              <a:t>Planeamiento Estratégico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Roboto"/>
                <a:ea typeface="Roboto"/>
                <a:cs typeface="Roboto"/>
                <a:sym typeface="Roboto"/>
              </a:rPr>
              <a:t>en el Perú</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2"/>
          <p:cNvSpPr/>
          <p:nvPr/>
        </p:nvSpPr>
        <p:spPr>
          <a:xfrm>
            <a:off x="1238254" y="854679"/>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7" name="Google Shape;477;p42"/>
          <p:cNvSpPr txBox="1"/>
          <p:nvPr/>
        </p:nvSpPr>
        <p:spPr>
          <a:xfrm>
            <a:off x="1328883" y="930875"/>
            <a:ext cx="6595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1F355C"/>
                </a:solidFill>
                <a:latin typeface="Roboto Slab"/>
                <a:ea typeface="Roboto Slab"/>
                <a:cs typeface="Roboto Slab"/>
                <a:sym typeface="Roboto Slab"/>
              </a:rPr>
              <a:t>Planeamiento estratégico en el Perú</a:t>
            </a:r>
            <a:endParaRPr b="0" i="0" sz="1900" u="none" cap="none" strike="noStrike">
              <a:solidFill>
                <a:srgbClr val="1F355C"/>
              </a:solidFill>
              <a:latin typeface="Roboto Slab"/>
              <a:ea typeface="Roboto Slab"/>
              <a:cs typeface="Roboto Slab"/>
              <a:sym typeface="Roboto Slab"/>
            </a:endParaRPr>
          </a:p>
        </p:txBody>
      </p:sp>
      <p:grpSp>
        <p:nvGrpSpPr>
          <p:cNvPr id="478" name="Google Shape;478;p42"/>
          <p:cNvGrpSpPr/>
          <p:nvPr/>
        </p:nvGrpSpPr>
        <p:grpSpPr>
          <a:xfrm>
            <a:off x="2111340" y="2019988"/>
            <a:ext cx="1865131" cy="3296868"/>
            <a:chOff x="733196" y="2674834"/>
            <a:chExt cx="1604637" cy="2012568"/>
          </a:xfrm>
        </p:grpSpPr>
        <p:sp>
          <p:nvSpPr>
            <p:cNvPr id="479" name="Google Shape;479;p42"/>
            <p:cNvSpPr/>
            <p:nvPr/>
          </p:nvSpPr>
          <p:spPr>
            <a:xfrm>
              <a:off x="733196" y="2832123"/>
              <a:ext cx="1604637" cy="1855279"/>
            </a:xfrm>
            <a:prstGeom prst="roundRect">
              <a:avLst>
                <a:gd fmla="val 0" name="adj"/>
              </a:avLst>
            </a:prstGeom>
            <a:solidFill>
              <a:schemeClr val="lt1"/>
            </a:solidFill>
            <a:ln cap="flat" cmpd="sng" w="19050">
              <a:solidFill>
                <a:srgbClr val="6F2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a:ea typeface="Roboto"/>
                <a:cs typeface="Roboto"/>
                <a:sym typeface="Roboto"/>
              </a:endParaRPr>
            </a:p>
          </p:txBody>
        </p:sp>
        <p:sp>
          <p:nvSpPr>
            <p:cNvPr id="480" name="Google Shape;480;p42"/>
            <p:cNvSpPr/>
            <p:nvPr/>
          </p:nvSpPr>
          <p:spPr>
            <a:xfrm>
              <a:off x="1290449" y="2674834"/>
              <a:ext cx="476016" cy="325210"/>
            </a:xfrm>
            <a:prstGeom prst="ellipse">
              <a:avLst/>
            </a:prstGeom>
            <a:solidFill>
              <a:srgbClr val="6F2336"/>
            </a:solid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Roboto"/>
                  <a:ea typeface="Roboto"/>
                  <a:cs typeface="Roboto"/>
                  <a:sym typeface="Roboto"/>
                </a:rPr>
                <a:t> 1</a:t>
              </a:r>
              <a:endParaRPr b="1" i="0" sz="1600" u="none" cap="none" strike="noStrike">
                <a:solidFill>
                  <a:schemeClr val="lt1"/>
                </a:solidFill>
                <a:latin typeface="Roboto"/>
                <a:ea typeface="Roboto"/>
                <a:cs typeface="Roboto"/>
                <a:sym typeface="Roboto"/>
              </a:endParaRPr>
            </a:p>
          </p:txBody>
        </p:sp>
      </p:grpSp>
      <p:sp>
        <p:nvSpPr>
          <p:cNvPr id="481" name="Google Shape;481;p42"/>
          <p:cNvSpPr txBox="1"/>
          <p:nvPr/>
        </p:nvSpPr>
        <p:spPr>
          <a:xfrm>
            <a:off x="2290875" y="3046804"/>
            <a:ext cx="1516200" cy="692700"/>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2A395B"/>
                </a:solidFill>
                <a:latin typeface="Roboto"/>
                <a:ea typeface="Roboto"/>
                <a:cs typeface="Roboto"/>
                <a:sym typeface="Roboto"/>
              </a:rPr>
              <a:t>Marco normativo del Planeamiento Estratégico</a:t>
            </a:r>
            <a:endParaRPr b="1" i="0" sz="1400" u="none" cap="none" strike="noStrike">
              <a:solidFill>
                <a:srgbClr val="2A395B"/>
              </a:solidFill>
              <a:latin typeface="Roboto"/>
              <a:ea typeface="Roboto"/>
              <a:cs typeface="Roboto"/>
              <a:sym typeface="Roboto"/>
            </a:endParaRPr>
          </a:p>
        </p:txBody>
      </p:sp>
      <p:grpSp>
        <p:nvGrpSpPr>
          <p:cNvPr id="482" name="Google Shape;482;p42"/>
          <p:cNvGrpSpPr/>
          <p:nvPr/>
        </p:nvGrpSpPr>
        <p:grpSpPr>
          <a:xfrm>
            <a:off x="4150954" y="2541265"/>
            <a:ext cx="1865131" cy="3296868"/>
            <a:chOff x="733196" y="2674834"/>
            <a:chExt cx="1604637" cy="2012568"/>
          </a:xfrm>
        </p:grpSpPr>
        <p:sp>
          <p:nvSpPr>
            <p:cNvPr id="483" name="Google Shape;483;p42"/>
            <p:cNvSpPr/>
            <p:nvPr/>
          </p:nvSpPr>
          <p:spPr>
            <a:xfrm>
              <a:off x="733196" y="2832123"/>
              <a:ext cx="1604637" cy="1855279"/>
            </a:xfrm>
            <a:prstGeom prst="roundRect">
              <a:avLst>
                <a:gd fmla="val 0" name="adj"/>
              </a:avLst>
            </a:prstGeom>
            <a:solidFill>
              <a:schemeClr val="lt1"/>
            </a:solidFill>
            <a:ln cap="flat" cmpd="sng" w="19050">
              <a:solidFill>
                <a:srgbClr val="6F2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a:ea typeface="Roboto"/>
                <a:cs typeface="Roboto"/>
                <a:sym typeface="Roboto"/>
              </a:endParaRPr>
            </a:p>
          </p:txBody>
        </p:sp>
        <p:sp>
          <p:nvSpPr>
            <p:cNvPr id="484" name="Google Shape;484;p42"/>
            <p:cNvSpPr/>
            <p:nvPr/>
          </p:nvSpPr>
          <p:spPr>
            <a:xfrm>
              <a:off x="1290449" y="2674834"/>
              <a:ext cx="476016" cy="325210"/>
            </a:xfrm>
            <a:prstGeom prst="ellipse">
              <a:avLst/>
            </a:prstGeom>
            <a:solidFill>
              <a:srgbClr val="6F2336"/>
            </a:solid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Roboto"/>
                  <a:ea typeface="Roboto"/>
                  <a:cs typeface="Roboto"/>
                  <a:sym typeface="Roboto"/>
                </a:rPr>
                <a:t> 2</a:t>
              </a:r>
              <a:endParaRPr b="1" i="0" sz="1600" u="none" cap="none" strike="noStrike">
                <a:solidFill>
                  <a:schemeClr val="lt1"/>
                </a:solidFill>
                <a:latin typeface="Roboto"/>
                <a:ea typeface="Roboto"/>
                <a:cs typeface="Roboto"/>
                <a:sym typeface="Roboto"/>
              </a:endParaRPr>
            </a:p>
          </p:txBody>
        </p:sp>
      </p:grpSp>
      <p:sp>
        <p:nvSpPr>
          <p:cNvPr id="485" name="Google Shape;485;p42"/>
          <p:cNvSpPr txBox="1"/>
          <p:nvPr/>
        </p:nvSpPr>
        <p:spPr>
          <a:xfrm>
            <a:off x="4248801" y="3143625"/>
            <a:ext cx="1638600" cy="2539800"/>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2A395B"/>
                </a:solidFill>
                <a:latin typeface="Roboto"/>
                <a:ea typeface="Roboto"/>
                <a:cs typeface="Roboto"/>
                <a:sym typeface="Roboto"/>
              </a:rPr>
              <a:t>Planeamiento Estratégico </a:t>
            </a:r>
            <a:endParaRPr b="1" i="0" sz="1400" u="none" cap="none" strike="noStrike">
              <a:solidFill>
                <a:srgbClr val="2A395B"/>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2A395B"/>
                </a:solidFill>
                <a:latin typeface="Roboto"/>
                <a:ea typeface="Roboto"/>
                <a:cs typeface="Roboto"/>
                <a:sym typeface="Roboto"/>
              </a:rPr>
              <a:t>en el Perú</a:t>
            </a:r>
            <a:endParaRPr b="0" i="0" sz="1400" u="none" cap="none" strike="noStrike">
              <a:solidFill>
                <a:srgbClr val="2A395B"/>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0" i="0" lang="es-PE" sz="1200" u="none" cap="none" strike="noStrike">
                <a:solidFill>
                  <a:srgbClr val="2A395B"/>
                </a:solidFill>
                <a:latin typeface="Roboto"/>
                <a:ea typeface="Roboto"/>
                <a:cs typeface="Roboto"/>
                <a:sym typeface="Roboto"/>
              </a:rPr>
              <a:t>Marco normativo del planeamiento estratégico.</a:t>
            </a:r>
            <a:endParaRPr b="0" i="0" sz="1200" u="none" cap="none" strike="noStrike">
              <a:solidFill>
                <a:srgbClr val="2A395B"/>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0" i="0" lang="es-PE" sz="1200" u="none" cap="none" strike="noStrike">
                <a:solidFill>
                  <a:srgbClr val="2A395B"/>
                </a:solidFill>
                <a:latin typeface="Roboto"/>
                <a:ea typeface="Roboto"/>
                <a:cs typeface="Roboto"/>
                <a:sym typeface="Roboto"/>
              </a:rPr>
              <a:t>SINAPLAN y rol de CEPLAN. </a:t>
            </a:r>
            <a:endParaRPr b="0" i="0" sz="1200" u="none" cap="none" strike="noStrike">
              <a:solidFill>
                <a:srgbClr val="2A395B"/>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0" i="0" lang="es-PE" sz="1200" u="none" cap="none" strike="noStrike">
                <a:solidFill>
                  <a:srgbClr val="2A395B"/>
                </a:solidFill>
                <a:latin typeface="Roboto"/>
                <a:ea typeface="Roboto"/>
                <a:cs typeface="Roboto"/>
                <a:sym typeface="Roboto"/>
              </a:rPr>
              <a:t>Plan Estratégico de Desarrollo Nacional de Desarrollo. Fases del Planeamiento Estratégico.</a:t>
            </a:r>
            <a:endParaRPr b="0" i="0" sz="1200" u="none" cap="none" strike="noStrike">
              <a:solidFill>
                <a:srgbClr val="2A395B"/>
              </a:solidFill>
              <a:latin typeface="Roboto"/>
              <a:ea typeface="Roboto"/>
              <a:cs typeface="Roboto"/>
              <a:sym typeface="Roboto"/>
            </a:endParaRPr>
          </a:p>
        </p:txBody>
      </p:sp>
      <p:grpSp>
        <p:nvGrpSpPr>
          <p:cNvPr id="486" name="Google Shape;486;p42"/>
          <p:cNvGrpSpPr/>
          <p:nvPr/>
        </p:nvGrpSpPr>
        <p:grpSpPr>
          <a:xfrm>
            <a:off x="6158382" y="2019988"/>
            <a:ext cx="1865131" cy="3296868"/>
            <a:chOff x="733196" y="2674834"/>
            <a:chExt cx="1604637" cy="2012568"/>
          </a:xfrm>
        </p:grpSpPr>
        <p:sp>
          <p:nvSpPr>
            <p:cNvPr id="487" name="Google Shape;487;p42"/>
            <p:cNvSpPr/>
            <p:nvPr/>
          </p:nvSpPr>
          <p:spPr>
            <a:xfrm>
              <a:off x="733196" y="2832123"/>
              <a:ext cx="1604637" cy="1855279"/>
            </a:xfrm>
            <a:prstGeom prst="roundRect">
              <a:avLst>
                <a:gd fmla="val 0" name="adj"/>
              </a:avLst>
            </a:prstGeom>
            <a:solidFill>
              <a:schemeClr val="lt1"/>
            </a:solidFill>
            <a:ln cap="flat" cmpd="sng" w="19050">
              <a:solidFill>
                <a:srgbClr val="6F2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a:ea typeface="Roboto"/>
                <a:cs typeface="Roboto"/>
                <a:sym typeface="Roboto"/>
              </a:endParaRPr>
            </a:p>
          </p:txBody>
        </p:sp>
        <p:sp>
          <p:nvSpPr>
            <p:cNvPr id="488" name="Google Shape;488;p42"/>
            <p:cNvSpPr/>
            <p:nvPr/>
          </p:nvSpPr>
          <p:spPr>
            <a:xfrm>
              <a:off x="1290449" y="2674834"/>
              <a:ext cx="476016" cy="325210"/>
            </a:xfrm>
            <a:prstGeom prst="ellipse">
              <a:avLst/>
            </a:prstGeom>
            <a:solidFill>
              <a:srgbClr val="6F2336"/>
            </a:solid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Roboto"/>
                  <a:ea typeface="Roboto"/>
                  <a:cs typeface="Roboto"/>
                  <a:sym typeface="Roboto"/>
                </a:rPr>
                <a:t> 3</a:t>
              </a:r>
              <a:endParaRPr b="1" i="0" sz="1600" u="none" cap="none" strike="noStrike">
                <a:solidFill>
                  <a:schemeClr val="lt1"/>
                </a:solidFill>
                <a:latin typeface="Roboto"/>
                <a:ea typeface="Roboto"/>
                <a:cs typeface="Roboto"/>
                <a:sym typeface="Roboto"/>
              </a:endParaRPr>
            </a:p>
          </p:txBody>
        </p:sp>
      </p:grpSp>
      <p:sp>
        <p:nvSpPr>
          <p:cNvPr id="489" name="Google Shape;489;p42"/>
          <p:cNvSpPr txBox="1"/>
          <p:nvPr/>
        </p:nvSpPr>
        <p:spPr>
          <a:xfrm>
            <a:off x="6348958" y="3257425"/>
            <a:ext cx="1516200" cy="962400"/>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2A395B"/>
                </a:solidFill>
                <a:latin typeface="Roboto"/>
                <a:ea typeface="Roboto"/>
                <a:cs typeface="Roboto"/>
                <a:sym typeface="Roboto"/>
              </a:rPr>
              <a:t>Plan Estratégico de Desarrollo Nacional</a:t>
            </a:r>
            <a:endParaRPr b="1" i="0" sz="1400" u="none" cap="none" strike="noStrike">
              <a:solidFill>
                <a:srgbClr val="2A395B"/>
              </a:solidFill>
              <a:latin typeface="Roboto"/>
              <a:ea typeface="Roboto"/>
              <a:cs typeface="Roboto"/>
              <a:sym typeface="Roboto"/>
            </a:endParaRPr>
          </a:p>
          <a:p>
            <a:pPr indent="0" lvl="0" marL="12065" marR="5080" rtl="0" algn="l">
              <a:lnSpc>
                <a:spcPct val="86400"/>
              </a:lnSpc>
              <a:spcBef>
                <a:spcPts val="445"/>
              </a:spcBef>
              <a:spcAft>
                <a:spcPts val="0"/>
              </a:spcAft>
              <a:buClr>
                <a:srgbClr val="000000"/>
              </a:buClr>
              <a:buSzPts val="1100"/>
              <a:buFont typeface="Arial"/>
              <a:buNone/>
            </a:pPr>
            <a:r>
              <a:rPr b="0" i="0" lang="es-PE" sz="1600" u="none" cap="none" strike="noStrike">
                <a:solidFill>
                  <a:srgbClr val="273451"/>
                </a:solidFill>
                <a:latin typeface="Roboto"/>
                <a:ea typeface="Roboto"/>
                <a:cs typeface="Roboto"/>
                <a:sym typeface="Roboto"/>
              </a:rPr>
              <a:t>.</a:t>
            </a:r>
            <a:endParaRPr b="0" i="0" sz="1600" u="none" cap="none" strike="noStrike">
              <a:solidFill>
                <a:srgbClr val="273451"/>
              </a:solidFill>
              <a:latin typeface="Roboto"/>
              <a:ea typeface="Roboto"/>
              <a:cs typeface="Roboto"/>
              <a:sym typeface="Roboto"/>
            </a:endParaRPr>
          </a:p>
        </p:txBody>
      </p:sp>
      <p:grpSp>
        <p:nvGrpSpPr>
          <p:cNvPr id="490" name="Google Shape;490;p42"/>
          <p:cNvGrpSpPr/>
          <p:nvPr/>
        </p:nvGrpSpPr>
        <p:grpSpPr>
          <a:xfrm>
            <a:off x="8197996" y="2541265"/>
            <a:ext cx="1865131" cy="3296868"/>
            <a:chOff x="733196" y="2674834"/>
            <a:chExt cx="1604637" cy="2012568"/>
          </a:xfrm>
        </p:grpSpPr>
        <p:sp>
          <p:nvSpPr>
            <p:cNvPr id="491" name="Google Shape;491;p42"/>
            <p:cNvSpPr/>
            <p:nvPr/>
          </p:nvSpPr>
          <p:spPr>
            <a:xfrm>
              <a:off x="733196" y="2832123"/>
              <a:ext cx="1604637" cy="1855279"/>
            </a:xfrm>
            <a:prstGeom prst="roundRect">
              <a:avLst>
                <a:gd fmla="val 0" name="adj"/>
              </a:avLst>
            </a:prstGeom>
            <a:solidFill>
              <a:schemeClr val="lt1"/>
            </a:solidFill>
            <a:ln cap="flat" cmpd="sng" w="19050">
              <a:solidFill>
                <a:srgbClr val="6F2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Roboto"/>
                <a:ea typeface="Roboto"/>
                <a:cs typeface="Roboto"/>
                <a:sym typeface="Roboto"/>
              </a:endParaRPr>
            </a:p>
          </p:txBody>
        </p:sp>
        <p:sp>
          <p:nvSpPr>
            <p:cNvPr id="492" name="Google Shape;492;p42"/>
            <p:cNvSpPr/>
            <p:nvPr/>
          </p:nvSpPr>
          <p:spPr>
            <a:xfrm>
              <a:off x="1290449" y="2674834"/>
              <a:ext cx="476016" cy="325210"/>
            </a:xfrm>
            <a:prstGeom prst="ellipse">
              <a:avLst/>
            </a:prstGeom>
            <a:solidFill>
              <a:srgbClr val="6F2336"/>
            </a:solid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s-PE" sz="1600" u="none" cap="none" strike="noStrike">
                  <a:solidFill>
                    <a:schemeClr val="lt1"/>
                  </a:solidFill>
                  <a:latin typeface="Roboto"/>
                  <a:ea typeface="Roboto"/>
                  <a:cs typeface="Roboto"/>
                  <a:sym typeface="Roboto"/>
                </a:rPr>
                <a:t> 4</a:t>
              </a:r>
              <a:endParaRPr b="1" i="0" sz="1600" u="none" cap="none" strike="noStrike">
                <a:solidFill>
                  <a:schemeClr val="lt1"/>
                </a:solidFill>
                <a:latin typeface="Roboto"/>
                <a:ea typeface="Roboto"/>
                <a:cs typeface="Roboto"/>
                <a:sym typeface="Roboto"/>
              </a:endParaRPr>
            </a:p>
          </p:txBody>
        </p:sp>
      </p:grpSp>
      <p:sp>
        <p:nvSpPr>
          <p:cNvPr id="493" name="Google Shape;493;p42"/>
          <p:cNvSpPr txBox="1"/>
          <p:nvPr/>
        </p:nvSpPr>
        <p:spPr>
          <a:xfrm>
            <a:off x="8372479" y="3797252"/>
            <a:ext cx="1516164" cy="692477"/>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PE" sz="1400" u="none" cap="none" strike="noStrike">
                <a:solidFill>
                  <a:srgbClr val="2A395B"/>
                </a:solidFill>
                <a:latin typeface="Roboto"/>
                <a:ea typeface="Roboto"/>
                <a:cs typeface="Roboto"/>
                <a:sym typeface="Roboto"/>
              </a:rPr>
              <a:t>Fases del Planeamiento Estratégico.</a:t>
            </a:r>
            <a:endParaRPr b="1" i="0" sz="1400" u="none" cap="none" strike="noStrike">
              <a:solidFill>
                <a:srgbClr val="2A395B"/>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3"/>
          <p:cNvSpPr/>
          <p:nvPr/>
        </p:nvSpPr>
        <p:spPr>
          <a:xfrm>
            <a:off x="1238250" y="1311873"/>
            <a:ext cx="45600" cy="8202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99" name="Google Shape;499;p43"/>
          <p:cNvPicPr preferRelativeResize="0"/>
          <p:nvPr/>
        </p:nvPicPr>
        <p:blipFill rotWithShape="1">
          <a:blip r:embed="rId3">
            <a:alphaModFix/>
          </a:blip>
          <a:srcRect b="0" l="27013" r="17643" t="0"/>
          <a:stretch/>
        </p:blipFill>
        <p:spPr>
          <a:xfrm>
            <a:off x="6448023" y="0"/>
            <a:ext cx="5565002" cy="6857999"/>
          </a:xfrm>
          <a:prstGeom prst="rect">
            <a:avLst/>
          </a:prstGeom>
          <a:noFill/>
          <a:ln>
            <a:noFill/>
          </a:ln>
        </p:spPr>
      </p:pic>
      <p:grpSp>
        <p:nvGrpSpPr>
          <p:cNvPr id="500" name="Google Shape;500;p43"/>
          <p:cNvGrpSpPr/>
          <p:nvPr/>
        </p:nvGrpSpPr>
        <p:grpSpPr>
          <a:xfrm>
            <a:off x="1344687" y="2662367"/>
            <a:ext cx="2038350" cy="3267075"/>
            <a:chOff x="962025" y="2647949"/>
            <a:chExt cx="2038350" cy="3267075"/>
          </a:xfrm>
        </p:grpSpPr>
        <p:sp>
          <p:nvSpPr>
            <p:cNvPr id="501" name="Google Shape;501;p43"/>
            <p:cNvSpPr/>
            <p:nvPr/>
          </p:nvSpPr>
          <p:spPr>
            <a:xfrm>
              <a:off x="962025" y="2647949"/>
              <a:ext cx="2038350" cy="3267075"/>
            </a:xfrm>
            <a:prstGeom prst="rect">
              <a:avLst/>
            </a:prstGeom>
            <a:noFill/>
            <a:ln cap="flat" cmpd="sng" w="19050">
              <a:solidFill>
                <a:srgbClr val="1F355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2" name="Google Shape;502;p43"/>
            <p:cNvSpPr/>
            <p:nvPr/>
          </p:nvSpPr>
          <p:spPr>
            <a:xfrm>
              <a:off x="962025" y="3152774"/>
              <a:ext cx="2038350" cy="247651"/>
            </a:xfrm>
            <a:prstGeom prst="rect">
              <a:avLst/>
            </a:prstGeom>
            <a:solidFill>
              <a:srgbClr val="1F355C"/>
            </a:solidFill>
            <a:ln cap="flat" cmpd="sng" w="19050">
              <a:solidFill>
                <a:srgbClr val="1F355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3" name="Google Shape;503;p43"/>
            <p:cNvSpPr txBox="1"/>
            <p:nvPr/>
          </p:nvSpPr>
          <p:spPr>
            <a:xfrm>
              <a:off x="962025" y="2731084"/>
              <a:ext cx="203835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PE" sz="1600" u="none" cap="none" strike="noStrike">
                  <a:solidFill>
                    <a:srgbClr val="1F355C"/>
                  </a:solidFill>
                  <a:latin typeface="Roboto"/>
                  <a:ea typeface="Roboto"/>
                  <a:cs typeface="Roboto"/>
                  <a:sym typeface="Roboto"/>
                </a:rPr>
                <a:t>1962</a:t>
              </a:r>
              <a:endParaRPr b="0" i="0" sz="1600" u="none" cap="none" strike="noStrike">
                <a:solidFill>
                  <a:srgbClr val="1F355C"/>
                </a:solidFill>
                <a:latin typeface="Roboto"/>
                <a:ea typeface="Roboto"/>
                <a:cs typeface="Roboto"/>
                <a:sym typeface="Roboto"/>
              </a:endParaRPr>
            </a:p>
          </p:txBody>
        </p:sp>
        <p:sp>
          <p:nvSpPr>
            <p:cNvPr id="504" name="Google Shape;504;p43"/>
            <p:cNvSpPr/>
            <p:nvPr/>
          </p:nvSpPr>
          <p:spPr>
            <a:xfrm>
              <a:off x="1928813" y="3225799"/>
              <a:ext cx="101600" cy="101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5" name="Google Shape;505;p43"/>
            <p:cNvSpPr txBox="1"/>
            <p:nvPr/>
          </p:nvSpPr>
          <p:spPr>
            <a:xfrm>
              <a:off x="1050925" y="3643103"/>
              <a:ext cx="18573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000000"/>
                  </a:solidFill>
                  <a:latin typeface="Roboto"/>
                  <a:ea typeface="Roboto"/>
                  <a:cs typeface="Roboto"/>
                  <a:sym typeface="Roboto"/>
                </a:rPr>
                <a:t>Decreto Ley N° 14220, Sistema Nacional de Planificación del Desarrollo Económico y Social</a:t>
              </a:r>
              <a:endParaRPr b="0" i="0" sz="1600" u="none" cap="none" strike="noStrike">
                <a:solidFill>
                  <a:schemeClr val="dk1"/>
                </a:solidFill>
                <a:latin typeface="Roboto"/>
                <a:ea typeface="Roboto"/>
                <a:cs typeface="Roboto"/>
                <a:sym typeface="Roboto"/>
              </a:endParaRPr>
            </a:p>
          </p:txBody>
        </p:sp>
      </p:grpSp>
      <p:grpSp>
        <p:nvGrpSpPr>
          <p:cNvPr id="506" name="Google Shape;506;p43"/>
          <p:cNvGrpSpPr/>
          <p:nvPr/>
        </p:nvGrpSpPr>
        <p:grpSpPr>
          <a:xfrm>
            <a:off x="3820158" y="2662367"/>
            <a:ext cx="2038350" cy="3267075"/>
            <a:chOff x="962025" y="2647949"/>
            <a:chExt cx="2038350" cy="3267075"/>
          </a:xfrm>
        </p:grpSpPr>
        <p:sp>
          <p:nvSpPr>
            <p:cNvPr id="507" name="Google Shape;507;p43"/>
            <p:cNvSpPr/>
            <p:nvPr/>
          </p:nvSpPr>
          <p:spPr>
            <a:xfrm>
              <a:off x="962025" y="2647949"/>
              <a:ext cx="2038350" cy="3267075"/>
            </a:xfrm>
            <a:prstGeom prst="rect">
              <a:avLst/>
            </a:prstGeom>
            <a:noFill/>
            <a:ln cap="flat" cmpd="sng" w="19050">
              <a:solidFill>
                <a:srgbClr val="1F355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8" name="Google Shape;508;p43"/>
            <p:cNvSpPr/>
            <p:nvPr/>
          </p:nvSpPr>
          <p:spPr>
            <a:xfrm>
              <a:off x="962025" y="3152774"/>
              <a:ext cx="2038350" cy="247651"/>
            </a:xfrm>
            <a:prstGeom prst="rect">
              <a:avLst/>
            </a:prstGeom>
            <a:solidFill>
              <a:srgbClr val="1F355C"/>
            </a:solidFill>
            <a:ln cap="flat" cmpd="sng" w="19050">
              <a:solidFill>
                <a:srgbClr val="1F355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9" name="Google Shape;509;p43"/>
            <p:cNvSpPr txBox="1"/>
            <p:nvPr/>
          </p:nvSpPr>
          <p:spPr>
            <a:xfrm>
              <a:off x="962025" y="2731084"/>
              <a:ext cx="203835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PE" sz="1600" u="none" cap="none" strike="noStrike">
                  <a:solidFill>
                    <a:srgbClr val="1F355C"/>
                  </a:solidFill>
                  <a:latin typeface="Roboto"/>
                  <a:ea typeface="Roboto"/>
                  <a:cs typeface="Roboto"/>
                  <a:sym typeface="Roboto"/>
                </a:rPr>
                <a:t>1984</a:t>
              </a:r>
              <a:endParaRPr b="0" i="0" sz="1600" u="none" cap="none" strike="noStrike">
                <a:solidFill>
                  <a:srgbClr val="1F355C"/>
                </a:solidFill>
                <a:latin typeface="Roboto"/>
                <a:ea typeface="Roboto"/>
                <a:cs typeface="Roboto"/>
                <a:sym typeface="Roboto"/>
              </a:endParaRPr>
            </a:p>
          </p:txBody>
        </p:sp>
        <p:sp>
          <p:nvSpPr>
            <p:cNvPr id="510" name="Google Shape;510;p43"/>
            <p:cNvSpPr/>
            <p:nvPr/>
          </p:nvSpPr>
          <p:spPr>
            <a:xfrm>
              <a:off x="1928813" y="3225799"/>
              <a:ext cx="101600" cy="101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1" name="Google Shape;511;p43"/>
            <p:cNvSpPr txBox="1"/>
            <p:nvPr/>
          </p:nvSpPr>
          <p:spPr>
            <a:xfrm>
              <a:off x="1050925" y="3643103"/>
              <a:ext cx="18573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PE" sz="1600" u="none" cap="none" strike="noStrike">
                  <a:solidFill>
                    <a:srgbClr val="000000"/>
                  </a:solidFill>
                  <a:latin typeface="Roboto"/>
                  <a:ea typeface="Roboto"/>
                  <a:cs typeface="Roboto"/>
                  <a:sym typeface="Roboto"/>
                </a:rPr>
                <a:t>Decreto Supremo N° 018-84-PCM, Aprueban Reglamento del Sistema Nacional de Planificación.</a:t>
              </a:r>
              <a:endParaRPr b="0" i="0" sz="1600" u="none" cap="none" strike="noStrike">
                <a:solidFill>
                  <a:srgbClr val="1F355C"/>
                </a:solidFill>
                <a:latin typeface="Roboto"/>
                <a:ea typeface="Roboto"/>
                <a:cs typeface="Roboto"/>
                <a:sym typeface="Roboto"/>
              </a:endParaRPr>
            </a:p>
          </p:txBody>
        </p:sp>
      </p:grpSp>
      <p:sp>
        <p:nvSpPr>
          <p:cNvPr id="512" name="Google Shape;512;p43"/>
          <p:cNvSpPr txBox="1"/>
          <p:nvPr/>
        </p:nvSpPr>
        <p:spPr>
          <a:xfrm>
            <a:off x="1331749" y="1279971"/>
            <a:ext cx="4980600" cy="96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1F355C"/>
                </a:solidFill>
                <a:latin typeface="Roboto Slab"/>
                <a:ea typeface="Roboto Slab"/>
                <a:cs typeface="Roboto Slab"/>
                <a:sym typeface="Roboto Slab"/>
              </a:rPr>
              <a:t>Marco normativo </a:t>
            </a:r>
            <a:endParaRPr b="0" i="0" sz="1900" u="none" cap="none" strike="noStrike">
              <a:solidFill>
                <a:srgbClr val="1F355C"/>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1F355C"/>
                </a:solidFill>
                <a:latin typeface="Roboto Slab"/>
                <a:ea typeface="Roboto Slab"/>
                <a:cs typeface="Roboto Slab"/>
                <a:sym typeface="Roboto Slab"/>
              </a:rPr>
              <a:t>del planeamiento </a:t>
            </a:r>
            <a:endParaRPr b="0" i="0" sz="1900" u="none" cap="none" strike="noStrike">
              <a:solidFill>
                <a:srgbClr val="1F355C"/>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1F355C"/>
                </a:solidFill>
                <a:latin typeface="Roboto Slab"/>
                <a:ea typeface="Roboto Slab"/>
                <a:cs typeface="Roboto Slab"/>
                <a:sym typeface="Roboto Slab"/>
              </a:rPr>
              <a:t>estratégico: Antecedentes</a:t>
            </a:r>
            <a:endParaRPr b="0" i="0" sz="1900" u="none" cap="none" strike="noStrike">
              <a:solidFill>
                <a:srgbClr val="1F355C"/>
              </a:solidFill>
              <a:latin typeface="Roboto Slab"/>
              <a:ea typeface="Roboto Slab"/>
              <a:cs typeface="Roboto Slab"/>
              <a:sym typeface="Roboto Slab"/>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4"/>
          <p:cNvSpPr/>
          <p:nvPr/>
        </p:nvSpPr>
        <p:spPr>
          <a:xfrm>
            <a:off x="1620414" y="1034344"/>
            <a:ext cx="45600" cy="519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8" name="Google Shape;518;p44"/>
          <p:cNvSpPr txBox="1"/>
          <p:nvPr/>
        </p:nvSpPr>
        <p:spPr>
          <a:xfrm>
            <a:off x="1666133" y="958144"/>
            <a:ext cx="4323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1F355C"/>
                </a:solidFill>
                <a:latin typeface="Roboto Slab"/>
                <a:ea typeface="Roboto Slab"/>
                <a:cs typeface="Roboto Slab"/>
                <a:sym typeface="Roboto Slab"/>
              </a:rPr>
              <a:t>Marco normativo del planeamiento estratégico</a:t>
            </a:r>
            <a:endParaRPr b="0" i="0" sz="2000" u="none" cap="none" strike="noStrike">
              <a:solidFill>
                <a:srgbClr val="273451"/>
              </a:solidFill>
              <a:latin typeface="Roboto Slab"/>
              <a:ea typeface="Roboto Slab"/>
              <a:cs typeface="Roboto Slab"/>
              <a:sym typeface="Roboto Slab"/>
            </a:endParaRPr>
          </a:p>
        </p:txBody>
      </p:sp>
      <p:sp>
        <p:nvSpPr>
          <p:cNvPr id="519" name="Google Shape;519;p44"/>
          <p:cNvSpPr txBox="1"/>
          <p:nvPr/>
        </p:nvSpPr>
        <p:spPr>
          <a:xfrm>
            <a:off x="1293100" y="1951200"/>
            <a:ext cx="9659700" cy="4155900"/>
          </a:xfrm>
          <a:prstGeom prst="rect">
            <a:avLst/>
          </a:prstGeom>
          <a:noFill/>
          <a:ln>
            <a:noFill/>
          </a:ln>
        </p:spPr>
        <p:txBody>
          <a:bodyPr anchorCtr="0" anchor="t" bIns="45700" lIns="91425" spcFirstLastPara="1" rIns="91425" wrap="square" tIns="45700">
            <a:spAutoFit/>
          </a:bodyPr>
          <a:lstStyle/>
          <a:p>
            <a:pPr indent="0" lvl="0" marL="268288" marR="0" rtl="0" algn="just">
              <a:lnSpc>
                <a:spcPct val="100000"/>
              </a:lnSpc>
              <a:spcBef>
                <a:spcPts val="0"/>
              </a:spcBef>
              <a:spcAft>
                <a:spcPts val="0"/>
              </a:spcAft>
              <a:buClr>
                <a:srgbClr val="000000"/>
              </a:buClr>
              <a:buSzPts val="1200"/>
              <a:buFont typeface="Arial"/>
              <a:buNone/>
            </a:pPr>
            <a:r>
              <a:rPr b="1" i="0" lang="es-PE" sz="1200" u="none" cap="none" strike="noStrike">
                <a:solidFill>
                  <a:srgbClr val="1F355C"/>
                </a:solidFill>
                <a:latin typeface="Roboto"/>
                <a:ea typeface="Roboto"/>
                <a:cs typeface="Roboto"/>
                <a:sym typeface="Roboto"/>
              </a:rPr>
              <a:t>Acuerdo Nacional (julio, 2002)</a:t>
            </a:r>
            <a:endParaRPr b="0" i="0" sz="1200" u="none" cap="none" strike="noStrike">
              <a:solidFill>
                <a:srgbClr val="1F355C"/>
              </a:solidFill>
              <a:latin typeface="Roboto"/>
              <a:ea typeface="Roboto"/>
              <a:cs typeface="Roboto"/>
              <a:sym typeface="Roboto"/>
            </a:endParaRPr>
          </a:p>
          <a:p>
            <a:pPr indent="0" lvl="0" marL="268288" marR="0" rtl="0" algn="just">
              <a:lnSpc>
                <a:spcPct val="100000"/>
              </a:lnSpc>
              <a:spcBef>
                <a:spcPts val="0"/>
              </a:spcBef>
              <a:spcAft>
                <a:spcPts val="0"/>
              </a:spcAft>
              <a:buClr>
                <a:srgbClr val="000000"/>
              </a:buClr>
              <a:buSzPts val="1200"/>
              <a:buFont typeface="Arial"/>
              <a:buNone/>
            </a:pPr>
            <a:r>
              <a:rPr b="0" i="0" lang="es-PE" sz="1200" u="none" cap="none" strike="noStrike">
                <a:solidFill>
                  <a:srgbClr val="1F355C"/>
                </a:solidFill>
                <a:latin typeface="Roboto"/>
                <a:ea typeface="Roboto"/>
                <a:cs typeface="Roboto"/>
                <a:sym typeface="Roboto"/>
              </a:rPr>
              <a:t>2° Objetivo: Promover el planeamiento estratégico concertado. La 5ta Política de Estado consiste en impulsar la creación de un sistema nacional de planeamiento estratégico sectorial e institucional, con una clara fijación de objetivos generales y objetivos específicos que establezcan metas a corto, mediando y largo plazo, así como los indicadores de medición </a:t>
            </a:r>
            <a:endParaRPr b="0" i="0" sz="1200" u="none" cap="none" strike="noStrike">
              <a:solidFill>
                <a:srgbClr val="1F355C"/>
              </a:solidFill>
              <a:latin typeface="Roboto"/>
              <a:ea typeface="Roboto"/>
              <a:cs typeface="Roboto"/>
              <a:sym typeface="Roboto"/>
            </a:endParaRPr>
          </a:p>
          <a:p>
            <a:pPr indent="0" lvl="0" marL="268288" marR="0" rtl="0" algn="just">
              <a:lnSpc>
                <a:spcPct val="100000"/>
              </a:lnSpc>
              <a:spcBef>
                <a:spcPts val="0"/>
              </a:spcBef>
              <a:spcAft>
                <a:spcPts val="0"/>
              </a:spcAft>
              <a:buClr>
                <a:srgbClr val="000000"/>
              </a:buClr>
              <a:buSzPts val="1200"/>
              <a:buFont typeface="Arial"/>
              <a:buNone/>
            </a:pPr>
            <a:r>
              <a:rPr b="0" i="0" lang="es-PE" sz="1200" u="none" cap="none" strike="noStrike">
                <a:solidFill>
                  <a:srgbClr val="1F355C"/>
                </a:solidFill>
                <a:latin typeface="Roboto"/>
                <a:ea typeface="Roboto"/>
                <a:cs typeface="Roboto"/>
                <a:sym typeface="Roboto"/>
              </a:rPr>
              <a:t>correspondientes.</a:t>
            </a:r>
            <a:endParaRPr b="0" i="0" sz="1200" u="none" cap="none" strike="noStrike">
              <a:solidFill>
                <a:srgbClr val="1F355C"/>
              </a:solidFill>
              <a:latin typeface="Roboto"/>
              <a:ea typeface="Roboto"/>
              <a:cs typeface="Roboto"/>
              <a:sym typeface="Roboto"/>
            </a:endParaRPr>
          </a:p>
          <a:p>
            <a:pPr indent="0" lvl="0" marL="268288" marR="0" rtl="0" algn="just">
              <a:lnSpc>
                <a:spcPct val="100000"/>
              </a:lnSpc>
              <a:spcBef>
                <a:spcPts val="0"/>
              </a:spcBef>
              <a:spcAft>
                <a:spcPts val="0"/>
              </a:spcAft>
              <a:buClr>
                <a:srgbClr val="000000"/>
              </a:buClr>
              <a:buSzPts val="1200"/>
              <a:buFont typeface="Arial"/>
              <a:buNone/>
            </a:pPr>
            <a:r>
              <a:t/>
            </a:r>
            <a:endParaRPr b="1" i="0" sz="1200" u="none" cap="none" strike="noStrike">
              <a:solidFill>
                <a:srgbClr val="1F355C"/>
              </a:solidFill>
              <a:latin typeface="Roboto"/>
              <a:ea typeface="Roboto"/>
              <a:cs typeface="Roboto"/>
              <a:sym typeface="Roboto"/>
            </a:endParaRPr>
          </a:p>
          <a:p>
            <a:pPr indent="0" lvl="0" marL="268288" marR="0" rtl="0" algn="just">
              <a:lnSpc>
                <a:spcPct val="100000"/>
              </a:lnSpc>
              <a:spcBef>
                <a:spcPts val="0"/>
              </a:spcBef>
              <a:spcAft>
                <a:spcPts val="0"/>
              </a:spcAft>
              <a:buClr>
                <a:srgbClr val="000000"/>
              </a:buClr>
              <a:buSzPts val="1200"/>
              <a:buFont typeface="Arial"/>
              <a:buNone/>
            </a:pPr>
            <a:r>
              <a:rPr b="1" i="0" lang="es-PE" sz="1200" u="none" cap="none" strike="noStrike">
                <a:solidFill>
                  <a:srgbClr val="1F355C"/>
                </a:solidFill>
                <a:latin typeface="Roboto"/>
                <a:ea typeface="Roboto"/>
                <a:cs typeface="Roboto"/>
                <a:sym typeface="Roboto"/>
              </a:rPr>
              <a:t>Decreto Legislativo N° 1088 (junio, 2008) </a:t>
            </a:r>
            <a:r>
              <a:rPr b="0" i="0" lang="es-PE" sz="1200" u="none" cap="none" strike="noStrike">
                <a:solidFill>
                  <a:srgbClr val="1F355C"/>
                </a:solidFill>
                <a:latin typeface="Roboto"/>
                <a:ea typeface="Roboto"/>
                <a:cs typeface="Roboto"/>
                <a:sym typeface="Roboto"/>
              </a:rPr>
              <a:t>Ley del Sistema Nacional de Planeamiento Estratégico y del Centro Nacional de Planeamiento Estratégico. </a:t>
            </a:r>
            <a:endParaRPr b="0" i="0" sz="1200" u="none" cap="none" strike="noStrike">
              <a:solidFill>
                <a:srgbClr val="1F355C"/>
              </a:solidFill>
              <a:latin typeface="Roboto"/>
              <a:ea typeface="Roboto"/>
              <a:cs typeface="Roboto"/>
              <a:sym typeface="Roboto"/>
            </a:endParaRPr>
          </a:p>
          <a:p>
            <a:pPr indent="0" lvl="0" marL="268288" marR="0" rtl="0" algn="just">
              <a:lnSpc>
                <a:spcPct val="100000"/>
              </a:lnSpc>
              <a:spcBef>
                <a:spcPts val="0"/>
              </a:spcBef>
              <a:spcAft>
                <a:spcPts val="0"/>
              </a:spcAft>
              <a:buClr>
                <a:srgbClr val="000000"/>
              </a:buClr>
              <a:buSzPts val="1200"/>
              <a:buFont typeface="Arial"/>
              <a:buNone/>
            </a:pPr>
            <a:r>
              <a:t/>
            </a:r>
            <a:endParaRPr b="1" i="0" sz="1200" u="none" cap="none" strike="noStrike">
              <a:solidFill>
                <a:srgbClr val="1F355C"/>
              </a:solidFill>
              <a:latin typeface="Roboto"/>
              <a:ea typeface="Roboto"/>
              <a:cs typeface="Roboto"/>
              <a:sym typeface="Roboto"/>
            </a:endParaRPr>
          </a:p>
          <a:p>
            <a:pPr indent="0" lvl="0" marL="268288" marR="0" rtl="0" algn="just">
              <a:lnSpc>
                <a:spcPct val="100000"/>
              </a:lnSpc>
              <a:spcBef>
                <a:spcPts val="0"/>
              </a:spcBef>
              <a:spcAft>
                <a:spcPts val="0"/>
              </a:spcAft>
              <a:buClr>
                <a:srgbClr val="000000"/>
              </a:buClr>
              <a:buSzPts val="1200"/>
              <a:buFont typeface="Arial"/>
              <a:buNone/>
            </a:pPr>
            <a:r>
              <a:rPr b="1" i="0" lang="es-PE" sz="1200" u="none" cap="none" strike="noStrike">
                <a:solidFill>
                  <a:srgbClr val="1F355C"/>
                </a:solidFill>
                <a:latin typeface="Roboto"/>
                <a:ea typeface="Roboto"/>
                <a:cs typeface="Roboto"/>
                <a:sym typeface="Roboto"/>
              </a:rPr>
              <a:t>Decreto Supremo N° 046-2009-PCM (agosto 2009) </a:t>
            </a:r>
            <a:r>
              <a:rPr b="0" i="0" lang="es-PE" sz="1200" u="none" cap="none" strike="noStrike">
                <a:solidFill>
                  <a:srgbClr val="1F355C"/>
                </a:solidFill>
                <a:latin typeface="Roboto"/>
                <a:ea typeface="Roboto"/>
                <a:cs typeface="Roboto"/>
                <a:sym typeface="Roboto"/>
              </a:rPr>
              <a:t>Reglamento de Organización y Funciones del CEPLAN.</a:t>
            </a:r>
            <a:endParaRPr b="0" i="0" sz="1200" u="none" cap="none" strike="noStrike">
              <a:solidFill>
                <a:srgbClr val="1F355C"/>
              </a:solidFill>
              <a:latin typeface="Roboto"/>
              <a:ea typeface="Roboto"/>
              <a:cs typeface="Roboto"/>
              <a:sym typeface="Roboto"/>
            </a:endParaRPr>
          </a:p>
          <a:p>
            <a:pPr indent="0" lvl="0" marL="268288" marR="0" rtl="0" algn="just">
              <a:lnSpc>
                <a:spcPct val="100000"/>
              </a:lnSpc>
              <a:spcBef>
                <a:spcPts val="0"/>
              </a:spcBef>
              <a:spcAft>
                <a:spcPts val="0"/>
              </a:spcAft>
              <a:buClr>
                <a:srgbClr val="000000"/>
              </a:buClr>
              <a:buSzPts val="1200"/>
              <a:buFont typeface="Arial"/>
              <a:buNone/>
            </a:pPr>
            <a:r>
              <a:t/>
            </a:r>
            <a:endParaRPr b="1" i="0" sz="1200" u="none" cap="none" strike="noStrike">
              <a:solidFill>
                <a:srgbClr val="1F355C"/>
              </a:solidFill>
              <a:latin typeface="Roboto"/>
              <a:ea typeface="Roboto"/>
              <a:cs typeface="Roboto"/>
              <a:sym typeface="Roboto"/>
            </a:endParaRPr>
          </a:p>
          <a:p>
            <a:pPr indent="0" lvl="0" marL="268288" marR="0" rtl="0" algn="just">
              <a:lnSpc>
                <a:spcPct val="100000"/>
              </a:lnSpc>
              <a:spcBef>
                <a:spcPts val="0"/>
              </a:spcBef>
              <a:spcAft>
                <a:spcPts val="0"/>
              </a:spcAft>
              <a:buClr>
                <a:srgbClr val="000000"/>
              </a:buClr>
              <a:buSzPts val="1200"/>
              <a:buFont typeface="Arial"/>
              <a:buNone/>
            </a:pPr>
            <a:r>
              <a:rPr b="1" i="0" lang="es-PE" sz="1200" u="none" cap="none" strike="noStrike">
                <a:solidFill>
                  <a:srgbClr val="1F355C"/>
                </a:solidFill>
                <a:latin typeface="Roboto"/>
                <a:ea typeface="Roboto"/>
                <a:cs typeface="Roboto"/>
                <a:sym typeface="Roboto"/>
              </a:rPr>
              <a:t>Ley N° 27658, Marco de Modernización de la Gestión del Estado (enero, 2002)</a:t>
            </a:r>
            <a:endParaRPr b="0" i="0" sz="1200" u="none" cap="none" strike="noStrike">
              <a:solidFill>
                <a:srgbClr val="1F355C"/>
              </a:solidFill>
              <a:latin typeface="Roboto"/>
              <a:ea typeface="Roboto"/>
              <a:cs typeface="Roboto"/>
              <a:sym typeface="Roboto"/>
            </a:endParaRPr>
          </a:p>
          <a:p>
            <a:pPr indent="0" lvl="0" marL="268288" marR="0" rtl="0" algn="just">
              <a:lnSpc>
                <a:spcPct val="100000"/>
              </a:lnSpc>
              <a:spcBef>
                <a:spcPts val="0"/>
              </a:spcBef>
              <a:spcAft>
                <a:spcPts val="0"/>
              </a:spcAft>
              <a:buClr>
                <a:srgbClr val="000000"/>
              </a:buClr>
              <a:buSzPts val="1200"/>
              <a:buFont typeface="Arial"/>
              <a:buNone/>
            </a:pPr>
            <a:r>
              <a:rPr b="0" i="0" lang="es-PE" sz="1200" u="none" cap="none" strike="noStrike">
                <a:solidFill>
                  <a:srgbClr val="1F355C"/>
                </a:solidFill>
                <a:latin typeface="Roboto"/>
                <a:ea typeface="Roboto"/>
                <a:cs typeface="Roboto"/>
                <a:sym typeface="Roboto"/>
              </a:rPr>
              <a:t>Artículo 5.- Principales acciones: El proceso de modernización de la gestión del Estado se sustenta fundamentalmente en las siguientes acciones: priorización, concertación, descentralización, mayor eficiencia en la utilización de los recursos del Estado, revalorización de la Carrera Pública, institucionalización de la evaluación de la gestión por resultados, y regulación de las relaciones intersectoriales</a:t>
            </a:r>
            <a:endParaRPr b="0" i="0" sz="1200" u="none" cap="none" strike="noStrike">
              <a:solidFill>
                <a:srgbClr val="1F355C"/>
              </a:solidFill>
              <a:latin typeface="Roboto"/>
              <a:ea typeface="Roboto"/>
              <a:cs typeface="Roboto"/>
              <a:sym typeface="Roboto"/>
            </a:endParaRPr>
          </a:p>
          <a:p>
            <a:pPr indent="0" lvl="0" marL="268288" marR="0" rtl="0" algn="just">
              <a:lnSpc>
                <a:spcPct val="100000"/>
              </a:lnSpc>
              <a:spcBef>
                <a:spcPts val="0"/>
              </a:spcBef>
              <a:spcAft>
                <a:spcPts val="0"/>
              </a:spcAft>
              <a:buClr>
                <a:srgbClr val="000000"/>
              </a:buClr>
              <a:buSzPts val="1200"/>
              <a:buFont typeface="Arial"/>
              <a:buNone/>
            </a:pPr>
            <a:r>
              <a:t/>
            </a:r>
            <a:endParaRPr b="1" i="0" sz="1200" u="none" cap="none" strike="noStrike">
              <a:solidFill>
                <a:srgbClr val="1F355C"/>
              </a:solidFill>
              <a:latin typeface="Roboto"/>
              <a:ea typeface="Roboto"/>
              <a:cs typeface="Roboto"/>
              <a:sym typeface="Roboto"/>
            </a:endParaRPr>
          </a:p>
          <a:p>
            <a:pPr indent="0" lvl="0" marL="268288" marR="0" rtl="0" algn="just">
              <a:lnSpc>
                <a:spcPct val="100000"/>
              </a:lnSpc>
              <a:spcBef>
                <a:spcPts val="0"/>
              </a:spcBef>
              <a:spcAft>
                <a:spcPts val="0"/>
              </a:spcAft>
              <a:buClr>
                <a:srgbClr val="000000"/>
              </a:buClr>
              <a:buSzPts val="1200"/>
              <a:buFont typeface="Arial"/>
              <a:buNone/>
            </a:pPr>
            <a:r>
              <a:rPr b="1" i="0" lang="es-PE" sz="1200" u="none" cap="none" strike="noStrike">
                <a:solidFill>
                  <a:srgbClr val="1F355C"/>
                </a:solidFill>
                <a:latin typeface="Roboto"/>
                <a:ea typeface="Roboto"/>
                <a:cs typeface="Roboto"/>
                <a:sym typeface="Roboto"/>
              </a:rPr>
              <a:t>Resolución Ministerial N°125-2013-PCM que Aprueba el Plan de Implementación de la Política Nacional de Modernización de la Gestión Pública 2013-2016 </a:t>
            </a:r>
            <a:r>
              <a:rPr b="0" i="0" lang="es-PE" sz="1200" u="none" cap="none" strike="noStrike">
                <a:solidFill>
                  <a:srgbClr val="1F355C"/>
                </a:solidFill>
                <a:latin typeface="Roboto"/>
                <a:ea typeface="Roboto"/>
                <a:cs typeface="Roboto"/>
                <a:sym typeface="Roboto"/>
              </a:rPr>
              <a:t>Objetivo Específico N°01: Promover que las entidades públicas en los tres niveles de gobierno cuenten con objetivos claros, medibles, alcanzables y acordes con las Políticas Nacionales y Sectoriales. Tendiendo como acción identificada para el logro del presente objetivo, el de: «a. Aprobar la Directiva General que establece la metodología y los procedimientos del Sistema Nacional de Planeamiento Estratégico, haciendo énfasis en la adecuada formulación de objetivos». </a:t>
            </a:r>
            <a:endParaRPr b="0" i="0" sz="1200" u="none" cap="none" strike="noStrike">
              <a:solidFill>
                <a:srgbClr val="1F355C"/>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s-PE" sz="1200" u="none" cap="none" strike="noStrike">
                <a:solidFill>
                  <a:srgbClr val="1F355C"/>
                </a:solidFill>
                <a:latin typeface="Roboto"/>
                <a:ea typeface="Roboto"/>
                <a:cs typeface="Roboto"/>
                <a:sym typeface="Roboto"/>
              </a:rPr>
              <a:t>.</a:t>
            </a:r>
            <a:endParaRPr b="0" i="0" sz="1200" u="none" cap="none" strike="noStrike">
              <a:solidFill>
                <a:srgbClr val="1F355C"/>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5"/>
          <p:cNvSpPr/>
          <p:nvPr/>
        </p:nvSpPr>
        <p:spPr>
          <a:xfrm>
            <a:off x="988872" y="621922"/>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5" name="Google Shape;525;p45"/>
          <p:cNvSpPr txBox="1"/>
          <p:nvPr/>
        </p:nvSpPr>
        <p:spPr>
          <a:xfrm>
            <a:off x="1079484" y="672034"/>
            <a:ext cx="71928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1F355C"/>
                </a:solidFill>
                <a:latin typeface="Roboto Slab"/>
                <a:ea typeface="Roboto Slab"/>
                <a:cs typeface="Roboto Slab"/>
                <a:sym typeface="Roboto Slab"/>
              </a:rPr>
              <a:t>Marco normativo del planeamiento estratégico.</a:t>
            </a:r>
            <a:endParaRPr b="0" i="0" sz="2000" u="none" cap="none" strike="noStrike">
              <a:solidFill>
                <a:srgbClr val="1F355C"/>
              </a:solidFill>
              <a:latin typeface="Roboto Slab"/>
              <a:ea typeface="Roboto Slab"/>
              <a:cs typeface="Roboto Slab"/>
              <a:sym typeface="Roboto Slab"/>
            </a:endParaRPr>
          </a:p>
        </p:txBody>
      </p:sp>
      <p:pic>
        <p:nvPicPr>
          <p:cNvPr id="526" name="Google Shape;526;p45"/>
          <p:cNvPicPr preferRelativeResize="0"/>
          <p:nvPr/>
        </p:nvPicPr>
        <p:blipFill rotWithShape="1">
          <a:blip r:embed="rId3">
            <a:alphaModFix/>
          </a:blip>
          <a:srcRect b="0" l="0" r="0" t="0"/>
          <a:stretch/>
        </p:blipFill>
        <p:spPr>
          <a:xfrm>
            <a:off x="1591442" y="1688583"/>
            <a:ext cx="4628465" cy="4714329"/>
          </a:xfrm>
          <a:prstGeom prst="rect">
            <a:avLst/>
          </a:prstGeom>
          <a:noFill/>
          <a:ln>
            <a:noFill/>
          </a:ln>
        </p:spPr>
      </p:pic>
      <p:pic>
        <p:nvPicPr>
          <p:cNvPr id="527" name="Google Shape;527;p45"/>
          <p:cNvPicPr preferRelativeResize="0"/>
          <p:nvPr/>
        </p:nvPicPr>
        <p:blipFill rotWithShape="1">
          <a:blip r:embed="rId4">
            <a:alphaModFix/>
          </a:blip>
          <a:srcRect b="0" l="0" r="0" t="0"/>
          <a:stretch/>
        </p:blipFill>
        <p:spPr>
          <a:xfrm>
            <a:off x="7356628" y="1677601"/>
            <a:ext cx="3967249" cy="4826276"/>
          </a:xfrm>
          <a:prstGeom prst="rect">
            <a:avLst/>
          </a:prstGeom>
          <a:noFill/>
          <a:ln>
            <a:noFill/>
          </a:ln>
        </p:spPr>
      </p:pic>
      <p:sp>
        <p:nvSpPr>
          <p:cNvPr id="528" name="Google Shape;528;p45"/>
          <p:cNvSpPr/>
          <p:nvPr/>
        </p:nvSpPr>
        <p:spPr>
          <a:xfrm>
            <a:off x="7356628" y="6457890"/>
            <a:ext cx="440967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s-PE" sz="1000" u="none" cap="none" strike="noStrike">
                <a:solidFill>
                  <a:srgbClr val="273451"/>
                </a:solidFill>
                <a:latin typeface="Roboto"/>
                <a:ea typeface="Roboto"/>
                <a:cs typeface="Roboto"/>
                <a:sym typeface="Roboto"/>
              </a:rPr>
              <a:t>Fuente: Recuperado de  https://www.ceplan.gob.pe/wp-content/uploads/2017/05/Directiva-2017-03-05-2017.pdf</a:t>
            </a:r>
            <a:endParaRPr b="0" i="0" sz="1000" u="none" cap="none" strike="noStrike">
              <a:solidFill>
                <a:srgbClr val="27345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6"/>
          <p:cNvSpPr/>
          <p:nvPr/>
        </p:nvSpPr>
        <p:spPr>
          <a:xfrm>
            <a:off x="1238254" y="1921479"/>
            <a:ext cx="45600" cy="519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 name="Google Shape;534;p46"/>
          <p:cNvSpPr txBox="1"/>
          <p:nvPr/>
        </p:nvSpPr>
        <p:spPr>
          <a:xfrm>
            <a:off x="1328871" y="1971600"/>
            <a:ext cx="3774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1F355C"/>
                </a:solidFill>
                <a:latin typeface="Roboto Slab"/>
                <a:ea typeface="Roboto Slab"/>
                <a:cs typeface="Roboto Slab"/>
                <a:sym typeface="Roboto Slab"/>
              </a:rPr>
              <a:t>SINAPLAN y rol de CEPLAN</a:t>
            </a:r>
            <a:endParaRPr b="0" i="0" sz="2000" u="none" cap="none" strike="noStrike">
              <a:solidFill>
                <a:srgbClr val="1F355C"/>
              </a:solidFill>
              <a:latin typeface="Roboto Slab"/>
              <a:ea typeface="Roboto Slab"/>
              <a:cs typeface="Roboto Slab"/>
              <a:sym typeface="Roboto Slab"/>
            </a:endParaRPr>
          </a:p>
        </p:txBody>
      </p:sp>
      <p:sp>
        <p:nvSpPr>
          <p:cNvPr id="535" name="Google Shape;535;p46"/>
          <p:cNvSpPr/>
          <p:nvPr/>
        </p:nvSpPr>
        <p:spPr>
          <a:xfrm>
            <a:off x="1283975" y="2704250"/>
            <a:ext cx="3715800" cy="2813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Roboto"/>
              <a:buNone/>
            </a:pPr>
            <a:r>
              <a:rPr b="0" i="0" lang="es-PE" sz="1500" u="none" cap="none" strike="noStrike">
                <a:solidFill>
                  <a:srgbClr val="273451"/>
                </a:solidFill>
                <a:latin typeface="Roboto"/>
                <a:ea typeface="Roboto"/>
                <a:cs typeface="Roboto"/>
                <a:sym typeface="Roboto"/>
              </a:rPr>
              <a:t>El Sistema Nacional de Planeamiento Estratégico (SINAPLAN) es el conjunto articulado e integrado de órganos, subsistemas y relaciones funcionales cuya finalidad es coordinar y viabilizar el proceso de planeamiento estratégico nacional para promover y orientar el desarrollo armónico y sostenido del país.</a:t>
            </a:r>
            <a:endParaRPr b="0" i="0" sz="1500" u="none" cap="none" strike="noStrike">
              <a:solidFill>
                <a:srgbClr val="273451"/>
              </a:solidFill>
              <a:latin typeface="Roboto"/>
              <a:ea typeface="Roboto"/>
              <a:cs typeface="Roboto"/>
              <a:sym typeface="Roboto"/>
            </a:endParaRPr>
          </a:p>
        </p:txBody>
      </p:sp>
      <p:grpSp>
        <p:nvGrpSpPr>
          <p:cNvPr id="536" name="Google Shape;536;p46"/>
          <p:cNvGrpSpPr/>
          <p:nvPr/>
        </p:nvGrpSpPr>
        <p:grpSpPr>
          <a:xfrm>
            <a:off x="5593197" y="1692923"/>
            <a:ext cx="5764590" cy="4043681"/>
            <a:chOff x="5645336" y="1637461"/>
            <a:chExt cx="6169296" cy="4327570"/>
          </a:xfrm>
        </p:grpSpPr>
        <p:grpSp>
          <p:nvGrpSpPr>
            <p:cNvPr id="537" name="Google Shape;537;p46"/>
            <p:cNvGrpSpPr/>
            <p:nvPr/>
          </p:nvGrpSpPr>
          <p:grpSpPr>
            <a:xfrm>
              <a:off x="5645336" y="1637461"/>
              <a:ext cx="6169296" cy="4327570"/>
              <a:chOff x="1824907" y="475831"/>
              <a:chExt cx="7333841" cy="4821179"/>
            </a:xfrm>
          </p:grpSpPr>
          <p:sp>
            <p:nvSpPr>
              <p:cNvPr id="538" name="Google Shape;538;p46"/>
              <p:cNvSpPr/>
              <p:nvPr/>
            </p:nvSpPr>
            <p:spPr>
              <a:xfrm>
                <a:off x="1824907" y="475831"/>
                <a:ext cx="7333841" cy="429045"/>
              </a:xfrm>
              <a:prstGeom prst="rect">
                <a:avLst/>
              </a:prstGeom>
              <a:solidFill>
                <a:srgbClr val="C13F5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cxnSp>
            <p:nvCxnSpPr>
              <p:cNvPr id="539" name="Google Shape;539;p46"/>
              <p:cNvCxnSpPr/>
              <p:nvPr/>
            </p:nvCxnSpPr>
            <p:spPr>
              <a:xfrm>
                <a:off x="2087786" y="1796515"/>
                <a:ext cx="6785618" cy="0"/>
              </a:xfrm>
              <a:prstGeom prst="straightConnector1">
                <a:avLst/>
              </a:prstGeom>
              <a:noFill/>
              <a:ln cap="flat" cmpd="sng" w="28575">
                <a:solidFill>
                  <a:srgbClr val="992A3A"/>
                </a:solidFill>
                <a:prstDash val="solid"/>
                <a:miter lim="800000"/>
                <a:headEnd len="sm" w="sm" type="none"/>
                <a:tailEnd len="sm" w="sm" type="none"/>
              </a:ln>
            </p:spPr>
          </p:cxnSp>
          <p:cxnSp>
            <p:nvCxnSpPr>
              <p:cNvPr id="540" name="Google Shape;540;p46"/>
              <p:cNvCxnSpPr/>
              <p:nvPr/>
            </p:nvCxnSpPr>
            <p:spPr>
              <a:xfrm>
                <a:off x="2058290" y="2430695"/>
                <a:ext cx="6785618" cy="0"/>
              </a:xfrm>
              <a:prstGeom prst="straightConnector1">
                <a:avLst/>
              </a:prstGeom>
              <a:noFill/>
              <a:ln cap="flat" cmpd="sng" w="28575">
                <a:solidFill>
                  <a:srgbClr val="992A3A"/>
                </a:solidFill>
                <a:prstDash val="solid"/>
                <a:miter lim="800000"/>
                <a:headEnd len="sm" w="sm" type="none"/>
                <a:tailEnd len="sm" w="sm" type="none"/>
              </a:ln>
            </p:spPr>
          </p:cxnSp>
          <p:cxnSp>
            <p:nvCxnSpPr>
              <p:cNvPr id="541" name="Google Shape;541;p46"/>
              <p:cNvCxnSpPr/>
              <p:nvPr/>
            </p:nvCxnSpPr>
            <p:spPr>
              <a:xfrm>
                <a:off x="2058290" y="3059455"/>
                <a:ext cx="6785618" cy="0"/>
              </a:xfrm>
              <a:prstGeom prst="straightConnector1">
                <a:avLst/>
              </a:prstGeom>
              <a:noFill/>
              <a:ln cap="flat" cmpd="sng" w="28575">
                <a:solidFill>
                  <a:srgbClr val="992A3A"/>
                </a:solidFill>
                <a:prstDash val="solid"/>
                <a:miter lim="800000"/>
                <a:headEnd len="sm" w="sm" type="none"/>
                <a:tailEnd len="sm" w="sm" type="none"/>
              </a:ln>
            </p:spPr>
          </p:cxnSp>
          <p:cxnSp>
            <p:nvCxnSpPr>
              <p:cNvPr id="542" name="Google Shape;542;p46"/>
              <p:cNvCxnSpPr/>
              <p:nvPr/>
            </p:nvCxnSpPr>
            <p:spPr>
              <a:xfrm>
                <a:off x="2092706" y="3698541"/>
                <a:ext cx="6785618" cy="0"/>
              </a:xfrm>
              <a:prstGeom prst="straightConnector1">
                <a:avLst/>
              </a:prstGeom>
              <a:noFill/>
              <a:ln cap="flat" cmpd="sng" w="28575">
                <a:solidFill>
                  <a:srgbClr val="992A3A"/>
                </a:solidFill>
                <a:prstDash val="solid"/>
                <a:miter lim="800000"/>
                <a:headEnd len="sm" w="sm" type="none"/>
                <a:tailEnd len="sm" w="sm" type="none"/>
              </a:ln>
            </p:spPr>
          </p:cxnSp>
          <p:cxnSp>
            <p:nvCxnSpPr>
              <p:cNvPr id="543" name="Google Shape;543;p46"/>
              <p:cNvCxnSpPr/>
              <p:nvPr/>
            </p:nvCxnSpPr>
            <p:spPr>
              <a:xfrm>
                <a:off x="2127122" y="4337633"/>
                <a:ext cx="6785618" cy="0"/>
              </a:xfrm>
              <a:prstGeom prst="straightConnector1">
                <a:avLst/>
              </a:prstGeom>
              <a:noFill/>
              <a:ln cap="flat" cmpd="sng" w="28575">
                <a:solidFill>
                  <a:srgbClr val="992A3A"/>
                </a:solidFill>
                <a:prstDash val="solid"/>
                <a:miter lim="800000"/>
                <a:headEnd len="sm" w="sm" type="none"/>
                <a:tailEnd len="sm" w="sm" type="none"/>
              </a:ln>
            </p:spPr>
          </p:cxnSp>
          <p:cxnSp>
            <p:nvCxnSpPr>
              <p:cNvPr id="544" name="Google Shape;544;p46"/>
              <p:cNvCxnSpPr/>
              <p:nvPr/>
            </p:nvCxnSpPr>
            <p:spPr>
              <a:xfrm>
                <a:off x="1841892" y="904876"/>
                <a:ext cx="0" cy="4392134"/>
              </a:xfrm>
              <a:prstGeom prst="straightConnector1">
                <a:avLst/>
              </a:prstGeom>
              <a:noFill/>
              <a:ln cap="flat" cmpd="sng" w="28575">
                <a:solidFill>
                  <a:srgbClr val="992A3A"/>
                </a:solidFill>
                <a:prstDash val="solid"/>
                <a:miter lim="800000"/>
                <a:headEnd len="sm" w="sm" type="none"/>
                <a:tailEnd len="sm" w="sm" type="none"/>
              </a:ln>
            </p:spPr>
          </p:cxnSp>
          <p:cxnSp>
            <p:nvCxnSpPr>
              <p:cNvPr id="545" name="Google Shape;545;p46"/>
              <p:cNvCxnSpPr/>
              <p:nvPr/>
            </p:nvCxnSpPr>
            <p:spPr>
              <a:xfrm>
                <a:off x="1841892" y="5297010"/>
                <a:ext cx="7316856" cy="0"/>
              </a:xfrm>
              <a:prstGeom prst="straightConnector1">
                <a:avLst/>
              </a:prstGeom>
              <a:noFill/>
              <a:ln cap="flat" cmpd="sng" w="28575">
                <a:solidFill>
                  <a:srgbClr val="992A3A"/>
                </a:solidFill>
                <a:prstDash val="solid"/>
                <a:miter lim="800000"/>
                <a:headEnd len="sm" w="sm" type="none"/>
                <a:tailEnd len="sm" w="sm" type="none"/>
              </a:ln>
            </p:spPr>
          </p:cxnSp>
          <p:cxnSp>
            <p:nvCxnSpPr>
              <p:cNvPr id="546" name="Google Shape;546;p46"/>
              <p:cNvCxnSpPr/>
              <p:nvPr/>
            </p:nvCxnSpPr>
            <p:spPr>
              <a:xfrm>
                <a:off x="9158748" y="904120"/>
                <a:ext cx="0" cy="4392134"/>
              </a:xfrm>
              <a:prstGeom prst="straightConnector1">
                <a:avLst/>
              </a:prstGeom>
              <a:noFill/>
              <a:ln cap="flat" cmpd="sng" w="28575">
                <a:solidFill>
                  <a:srgbClr val="992A3A"/>
                </a:solidFill>
                <a:prstDash val="solid"/>
                <a:miter lim="800000"/>
                <a:headEnd len="sm" w="sm" type="none"/>
                <a:tailEnd len="sm" w="sm" type="none"/>
              </a:ln>
            </p:spPr>
          </p:cxnSp>
        </p:grpSp>
        <p:sp>
          <p:nvSpPr>
            <p:cNvPr id="547" name="Google Shape;547;p46"/>
            <p:cNvSpPr txBox="1"/>
            <p:nvPr/>
          </p:nvSpPr>
          <p:spPr>
            <a:xfrm>
              <a:off x="5912112" y="2178739"/>
              <a:ext cx="84112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13F55"/>
                </a:buClr>
                <a:buSzPts val="4000"/>
                <a:buFont typeface="Roboto"/>
                <a:buNone/>
              </a:pPr>
              <a:r>
                <a:rPr b="1" i="0" lang="es-PE" sz="4000" u="none" cap="none" strike="noStrike">
                  <a:solidFill>
                    <a:srgbClr val="C13F55"/>
                  </a:solidFill>
                  <a:latin typeface="Roboto"/>
                  <a:ea typeface="Roboto"/>
                  <a:cs typeface="Roboto"/>
                  <a:sym typeface="Roboto"/>
                </a:rPr>
                <a:t>1</a:t>
              </a:r>
              <a:endParaRPr b="0" i="0" sz="1800" u="none" cap="none" strike="noStrike">
                <a:solidFill>
                  <a:schemeClr val="dk1"/>
                </a:solidFill>
                <a:latin typeface="Roboto"/>
                <a:ea typeface="Roboto"/>
                <a:cs typeface="Roboto"/>
                <a:sym typeface="Roboto"/>
              </a:endParaRPr>
            </a:p>
          </p:txBody>
        </p:sp>
        <p:sp>
          <p:nvSpPr>
            <p:cNvPr id="548" name="Google Shape;548;p46"/>
            <p:cNvSpPr txBox="1"/>
            <p:nvPr/>
          </p:nvSpPr>
          <p:spPr>
            <a:xfrm>
              <a:off x="5903126" y="2752750"/>
              <a:ext cx="84112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13F55"/>
                </a:buClr>
                <a:buSzPts val="4000"/>
                <a:buFont typeface="Roboto"/>
                <a:buNone/>
              </a:pPr>
              <a:r>
                <a:rPr b="1" i="0" lang="es-PE" sz="4000" u="none" cap="none" strike="noStrike">
                  <a:solidFill>
                    <a:srgbClr val="C13F55"/>
                  </a:solidFill>
                  <a:latin typeface="Roboto"/>
                  <a:ea typeface="Roboto"/>
                  <a:cs typeface="Roboto"/>
                  <a:sym typeface="Roboto"/>
                </a:rPr>
                <a:t>2</a:t>
              </a:r>
              <a:endParaRPr b="0" i="0" sz="1800" u="none" cap="none" strike="noStrike">
                <a:solidFill>
                  <a:schemeClr val="dk1"/>
                </a:solidFill>
                <a:latin typeface="Roboto"/>
                <a:ea typeface="Roboto"/>
                <a:cs typeface="Roboto"/>
                <a:sym typeface="Roboto"/>
              </a:endParaRPr>
            </a:p>
          </p:txBody>
        </p:sp>
        <p:sp>
          <p:nvSpPr>
            <p:cNvPr id="549" name="Google Shape;549;p46"/>
            <p:cNvSpPr txBox="1"/>
            <p:nvPr/>
          </p:nvSpPr>
          <p:spPr>
            <a:xfrm>
              <a:off x="5924471" y="3316567"/>
              <a:ext cx="84112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13F55"/>
                </a:buClr>
                <a:buSzPts val="4000"/>
                <a:buFont typeface="Roboto"/>
                <a:buNone/>
              </a:pPr>
              <a:r>
                <a:rPr b="1" i="0" lang="es-PE" sz="4000" u="none" cap="none" strike="noStrike">
                  <a:solidFill>
                    <a:srgbClr val="C13F55"/>
                  </a:solidFill>
                  <a:latin typeface="Roboto"/>
                  <a:ea typeface="Roboto"/>
                  <a:cs typeface="Roboto"/>
                  <a:sym typeface="Roboto"/>
                </a:rPr>
                <a:t>3</a:t>
              </a:r>
              <a:endParaRPr b="0" i="0" sz="1800" u="none" cap="none" strike="noStrike">
                <a:solidFill>
                  <a:schemeClr val="dk1"/>
                </a:solidFill>
                <a:latin typeface="Roboto"/>
                <a:ea typeface="Roboto"/>
                <a:cs typeface="Roboto"/>
                <a:sym typeface="Roboto"/>
              </a:endParaRPr>
            </a:p>
          </p:txBody>
        </p:sp>
        <p:sp>
          <p:nvSpPr>
            <p:cNvPr id="550" name="Google Shape;550;p46"/>
            <p:cNvSpPr txBox="1"/>
            <p:nvPr/>
          </p:nvSpPr>
          <p:spPr>
            <a:xfrm>
              <a:off x="5924471" y="3894777"/>
              <a:ext cx="84112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13F55"/>
                </a:buClr>
                <a:buSzPts val="4000"/>
                <a:buFont typeface="Roboto"/>
                <a:buNone/>
              </a:pPr>
              <a:r>
                <a:rPr b="1" i="0" lang="es-PE" sz="4000" u="none" cap="none" strike="noStrike">
                  <a:solidFill>
                    <a:srgbClr val="C13F55"/>
                  </a:solidFill>
                  <a:latin typeface="Roboto"/>
                  <a:ea typeface="Roboto"/>
                  <a:cs typeface="Roboto"/>
                  <a:sym typeface="Roboto"/>
                </a:rPr>
                <a:t>4</a:t>
              </a:r>
              <a:endParaRPr b="0" i="0" sz="1800" u="none" cap="none" strike="noStrike">
                <a:solidFill>
                  <a:schemeClr val="dk1"/>
                </a:solidFill>
                <a:latin typeface="Roboto"/>
                <a:ea typeface="Roboto"/>
                <a:cs typeface="Roboto"/>
                <a:sym typeface="Roboto"/>
              </a:endParaRPr>
            </a:p>
          </p:txBody>
        </p:sp>
        <p:sp>
          <p:nvSpPr>
            <p:cNvPr id="551" name="Google Shape;551;p46"/>
            <p:cNvSpPr txBox="1"/>
            <p:nvPr/>
          </p:nvSpPr>
          <p:spPr>
            <a:xfrm>
              <a:off x="5924471" y="4451090"/>
              <a:ext cx="410293" cy="5792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13F55"/>
                </a:buClr>
                <a:buSzPts val="4000"/>
                <a:buFont typeface="Roboto"/>
                <a:buNone/>
              </a:pPr>
              <a:r>
                <a:rPr b="1" i="0" lang="es-PE" sz="4000" u="none" cap="none" strike="noStrike">
                  <a:solidFill>
                    <a:srgbClr val="C13F55"/>
                  </a:solidFill>
                  <a:latin typeface="Roboto"/>
                  <a:ea typeface="Roboto"/>
                  <a:cs typeface="Roboto"/>
                  <a:sym typeface="Roboto"/>
                </a:rPr>
                <a:t>5</a:t>
              </a:r>
              <a:endParaRPr b="0" i="0" sz="1800" u="none" cap="none" strike="noStrike">
                <a:solidFill>
                  <a:schemeClr val="dk1"/>
                </a:solidFill>
                <a:latin typeface="Roboto"/>
                <a:ea typeface="Roboto"/>
                <a:cs typeface="Roboto"/>
                <a:sym typeface="Roboto"/>
              </a:endParaRPr>
            </a:p>
          </p:txBody>
        </p:sp>
        <p:sp>
          <p:nvSpPr>
            <p:cNvPr id="552" name="Google Shape;552;p46"/>
            <p:cNvSpPr txBox="1"/>
            <p:nvPr/>
          </p:nvSpPr>
          <p:spPr>
            <a:xfrm>
              <a:off x="5953348" y="5037536"/>
              <a:ext cx="84112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13F55"/>
                </a:buClr>
                <a:buSzPts val="4000"/>
                <a:buFont typeface="Roboto"/>
                <a:buNone/>
              </a:pPr>
              <a:r>
                <a:rPr b="1" i="0" lang="es-PE" sz="4000" u="none" cap="none" strike="noStrike">
                  <a:solidFill>
                    <a:srgbClr val="C13F55"/>
                  </a:solidFill>
                  <a:latin typeface="Roboto"/>
                  <a:ea typeface="Roboto"/>
                  <a:cs typeface="Roboto"/>
                  <a:sym typeface="Roboto"/>
                </a:rPr>
                <a:t>6</a:t>
              </a:r>
              <a:endParaRPr b="0" i="0" sz="1800" u="none" cap="none" strike="noStrike">
                <a:solidFill>
                  <a:schemeClr val="dk1"/>
                </a:solidFill>
                <a:latin typeface="Roboto"/>
                <a:ea typeface="Roboto"/>
                <a:cs typeface="Roboto"/>
                <a:sym typeface="Roboto"/>
              </a:endParaRPr>
            </a:p>
          </p:txBody>
        </p:sp>
        <p:sp>
          <p:nvSpPr>
            <p:cNvPr id="553" name="Google Shape;553;p46"/>
            <p:cNvSpPr txBox="1"/>
            <p:nvPr/>
          </p:nvSpPr>
          <p:spPr>
            <a:xfrm>
              <a:off x="6332675" y="2154968"/>
              <a:ext cx="5197220" cy="4788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Orientar y definir métodos, procesos e instrumentos para articular e integrar en forma coherente la elaboración de Plan Estratégico de Desarrollo Nacional y los planes nacionales.</a:t>
              </a:r>
              <a:endParaRPr b="0" i="0" sz="1800" u="none" cap="none" strike="noStrike">
                <a:solidFill>
                  <a:schemeClr val="dk1"/>
                </a:solidFill>
                <a:latin typeface="Roboto"/>
                <a:ea typeface="Roboto"/>
                <a:cs typeface="Roboto"/>
                <a:sym typeface="Roboto"/>
              </a:endParaRPr>
            </a:p>
          </p:txBody>
        </p:sp>
        <p:sp>
          <p:nvSpPr>
            <p:cNvPr id="554" name="Google Shape;554;p46"/>
            <p:cNvSpPr txBox="1"/>
            <p:nvPr/>
          </p:nvSpPr>
          <p:spPr>
            <a:xfrm>
              <a:off x="6364273" y="2893600"/>
              <a:ext cx="519722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Promover y articular los programas de fortalecimiento de capacidades para el planeamiento estratégico.</a:t>
              </a:r>
              <a:endParaRPr b="0" i="0" sz="1800" u="none" cap="none" strike="noStrike">
                <a:solidFill>
                  <a:schemeClr val="dk1"/>
                </a:solidFill>
                <a:latin typeface="Roboto"/>
                <a:ea typeface="Roboto"/>
                <a:cs typeface="Roboto"/>
                <a:sym typeface="Roboto"/>
              </a:endParaRPr>
            </a:p>
          </p:txBody>
        </p:sp>
        <p:sp>
          <p:nvSpPr>
            <p:cNvPr id="555" name="Google Shape;555;p46"/>
            <p:cNvSpPr txBox="1"/>
            <p:nvPr/>
          </p:nvSpPr>
          <p:spPr>
            <a:xfrm>
              <a:off x="6316271" y="3459492"/>
              <a:ext cx="519722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Desarrollar los procesos y las acciones para el seguimiento de la gestión para resultados de mediano y largo plazo</a:t>
              </a:r>
              <a:endParaRPr b="0" i="0" sz="1800" u="none" cap="none" strike="noStrike">
                <a:solidFill>
                  <a:schemeClr val="dk1"/>
                </a:solidFill>
                <a:latin typeface="Roboto"/>
                <a:ea typeface="Roboto"/>
                <a:cs typeface="Roboto"/>
                <a:sym typeface="Roboto"/>
              </a:endParaRPr>
            </a:p>
          </p:txBody>
        </p:sp>
        <p:sp>
          <p:nvSpPr>
            <p:cNvPr id="556" name="Google Shape;556;p46"/>
            <p:cNvSpPr txBox="1"/>
            <p:nvPr/>
          </p:nvSpPr>
          <p:spPr>
            <a:xfrm>
              <a:off x="6373911" y="4058424"/>
              <a:ext cx="519722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Promover la cooperación y acuerdos entre los sectores públicos y privados en el proceso de formulación de los planes estratégicos. </a:t>
              </a:r>
              <a:endParaRPr b="0" i="0" sz="1800" u="none" cap="none" strike="noStrike">
                <a:solidFill>
                  <a:schemeClr val="dk1"/>
                </a:solidFill>
                <a:latin typeface="Roboto"/>
                <a:ea typeface="Roboto"/>
                <a:cs typeface="Roboto"/>
                <a:sym typeface="Roboto"/>
              </a:endParaRPr>
            </a:p>
          </p:txBody>
        </p:sp>
        <p:sp>
          <p:nvSpPr>
            <p:cNvPr id="557" name="Google Shape;557;p46"/>
            <p:cNvSpPr txBox="1"/>
            <p:nvPr/>
          </p:nvSpPr>
          <p:spPr>
            <a:xfrm>
              <a:off x="6392477" y="4578137"/>
              <a:ext cx="519722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Promover la formulación de planes estratégicos, programas y proyectos con visión prospectiva de mediano y largo plazo.</a:t>
              </a:r>
              <a:endParaRPr b="0" i="0" sz="1800" u="none" cap="none" strike="noStrike">
                <a:solidFill>
                  <a:schemeClr val="dk1"/>
                </a:solidFill>
                <a:latin typeface="Roboto"/>
                <a:ea typeface="Roboto"/>
                <a:cs typeface="Roboto"/>
                <a:sym typeface="Roboto"/>
              </a:endParaRPr>
            </a:p>
          </p:txBody>
        </p:sp>
        <p:sp>
          <p:nvSpPr>
            <p:cNvPr id="558" name="Google Shape;558;p46"/>
            <p:cNvSpPr txBox="1"/>
            <p:nvPr/>
          </p:nvSpPr>
          <p:spPr>
            <a:xfrm>
              <a:off x="6371164" y="5205417"/>
              <a:ext cx="5197224"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Visión de futuro compartida, concertada y de los objetivos y planes estratégicos.</a:t>
              </a:r>
              <a:endParaRPr b="0" i="0" sz="1800" u="none" cap="none" strike="noStrike">
                <a:solidFill>
                  <a:schemeClr val="dk1"/>
                </a:solidFill>
                <a:latin typeface="Roboto"/>
                <a:ea typeface="Roboto"/>
                <a:cs typeface="Roboto"/>
                <a:sym typeface="Roboto"/>
              </a:endParaRPr>
            </a:p>
          </p:txBody>
        </p:sp>
        <p:sp>
          <p:nvSpPr>
            <p:cNvPr id="559" name="Google Shape;559;p46"/>
            <p:cNvSpPr txBox="1"/>
            <p:nvPr/>
          </p:nvSpPr>
          <p:spPr>
            <a:xfrm>
              <a:off x="7334823" y="1637461"/>
              <a:ext cx="2790322"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Roboto"/>
                <a:buNone/>
              </a:pPr>
              <a:r>
                <a:rPr b="1" i="0" lang="es-PE" sz="1600" u="none" cap="none" strike="noStrike">
                  <a:solidFill>
                    <a:schemeClr val="lt1"/>
                  </a:solidFill>
                  <a:latin typeface="Roboto"/>
                  <a:ea typeface="Roboto"/>
                  <a:cs typeface="Roboto"/>
                  <a:sym typeface="Roboto"/>
                </a:rPr>
                <a:t>Objetivos del SINAPLAN</a:t>
              </a:r>
              <a:endParaRPr b="0" i="0" sz="1800" u="none" cap="none" strike="noStrike">
                <a:solidFill>
                  <a:schemeClr val="dk1"/>
                </a:solidFill>
                <a:latin typeface="Roboto"/>
                <a:ea typeface="Roboto"/>
                <a:cs typeface="Roboto"/>
                <a:sym typeface="Robo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7"/>
          <p:cNvSpPr/>
          <p:nvPr/>
        </p:nvSpPr>
        <p:spPr>
          <a:xfrm>
            <a:off x="698075" y="9425"/>
            <a:ext cx="3198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7"/>
          <p:cNvSpPr/>
          <p:nvPr/>
        </p:nvSpPr>
        <p:spPr>
          <a:xfrm>
            <a:off x="6701950" y="1644350"/>
            <a:ext cx="2280900" cy="400200"/>
          </a:xfrm>
          <a:prstGeom prst="round2SameRect">
            <a:avLst>
              <a:gd fmla="val 16667" name="adj1"/>
              <a:gd fmla="val 0" name="adj2"/>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1" i="0" lang="es-PE" sz="1400" u="none" cap="none" strike="noStrike">
                <a:solidFill>
                  <a:schemeClr val="lt1"/>
                </a:solidFill>
                <a:latin typeface="Roboto"/>
                <a:ea typeface="Roboto"/>
                <a:cs typeface="Roboto"/>
                <a:sym typeface="Roboto"/>
              </a:rPr>
              <a:t>SINAPLAN</a:t>
            </a:r>
            <a:endParaRPr b="1" i="0" sz="1400" u="none" cap="none" strike="noStrike">
              <a:solidFill>
                <a:schemeClr val="lt1"/>
              </a:solidFill>
              <a:latin typeface="Roboto"/>
              <a:ea typeface="Roboto"/>
              <a:cs typeface="Roboto"/>
              <a:sym typeface="Roboto"/>
            </a:endParaRPr>
          </a:p>
        </p:txBody>
      </p:sp>
      <p:sp>
        <p:nvSpPr>
          <p:cNvPr id="566" name="Google Shape;566;p47"/>
          <p:cNvSpPr/>
          <p:nvPr/>
        </p:nvSpPr>
        <p:spPr>
          <a:xfrm>
            <a:off x="1198500" y="2560904"/>
            <a:ext cx="45600" cy="10158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p47"/>
          <p:cNvSpPr txBox="1"/>
          <p:nvPr/>
        </p:nvSpPr>
        <p:spPr>
          <a:xfrm>
            <a:off x="1289107" y="2611000"/>
            <a:ext cx="16635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1F355C"/>
                </a:solidFill>
                <a:latin typeface="Roboto Slab"/>
                <a:ea typeface="Roboto Slab"/>
                <a:cs typeface="Roboto Slab"/>
                <a:sym typeface="Roboto Slab"/>
              </a:rPr>
              <a:t>SINAPLAN </a:t>
            </a:r>
            <a:endParaRPr b="0" i="0" sz="2000" u="none" cap="none" strike="noStrike">
              <a:solidFill>
                <a:srgbClr val="1F355C"/>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1F355C"/>
                </a:solidFill>
                <a:latin typeface="Roboto Slab"/>
                <a:ea typeface="Roboto Slab"/>
                <a:cs typeface="Roboto Slab"/>
                <a:sym typeface="Roboto Slab"/>
              </a:rPr>
              <a:t>y rol de </a:t>
            </a:r>
            <a:endParaRPr b="0" i="0" sz="2000" u="none" cap="none" strike="noStrike">
              <a:solidFill>
                <a:srgbClr val="1F355C"/>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1F355C"/>
                </a:solidFill>
                <a:latin typeface="Roboto Slab"/>
                <a:ea typeface="Roboto Slab"/>
                <a:cs typeface="Roboto Slab"/>
                <a:sym typeface="Roboto Slab"/>
              </a:rPr>
              <a:t>CEPLAN</a:t>
            </a:r>
            <a:endParaRPr b="0" i="0" sz="2000" u="none" cap="none" strike="noStrike">
              <a:solidFill>
                <a:srgbClr val="1F355C"/>
              </a:solidFill>
              <a:latin typeface="Roboto Slab"/>
              <a:ea typeface="Roboto Slab"/>
              <a:cs typeface="Roboto Slab"/>
              <a:sym typeface="Roboto Slab"/>
            </a:endParaRPr>
          </a:p>
        </p:txBody>
      </p:sp>
      <p:sp>
        <p:nvSpPr>
          <p:cNvPr id="568" name="Google Shape;568;p47"/>
          <p:cNvSpPr/>
          <p:nvPr/>
        </p:nvSpPr>
        <p:spPr>
          <a:xfrm>
            <a:off x="4379709" y="1644338"/>
            <a:ext cx="1482300" cy="400200"/>
          </a:xfrm>
          <a:prstGeom prst="round2SameRect">
            <a:avLst>
              <a:gd fmla="val 16667" name="adj1"/>
              <a:gd fmla="val 0" name="adj2"/>
            </a:avLst>
          </a:prstGeom>
          <a:solidFill>
            <a:srgbClr val="2A39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boto"/>
              <a:buNone/>
            </a:pPr>
            <a:r>
              <a:rPr b="1" i="0" lang="es-PE" sz="1400" u="none" cap="none" strike="noStrike">
                <a:solidFill>
                  <a:schemeClr val="lt1"/>
                </a:solidFill>
                <a:latin typeface="Roboto"/>
                <a:ea typeface="Roboto"/>
                <a:cs typeface="Roboto"/>
                <a:sym typeface="Roboto"/>
              </a:rPr>
              <a:t>Entidades</a:t>
            </a:r>
            <a:endParaRPr b="1" i="0" sz="1400" u="none" cap="none" strike="noStrike">
              <a:solidFill>
                <a:schemeClr val="lt1"/>
              </a:solidFill>
              <a:latin typeface="Roboto"/>
              <a:ea typeface="Roboto"/>
              <a:cs typeface="Roboto"/>
              <a:sym typeface="Roboto"/>
            </a:endParaRPr>
          </a:p>
        </p:txBody>
      </p:sp>
      <p:sp>
        <p:nvSpPr>
          <p:cNvPr id="569" name="Google Shape;569;p47"/>
          <p:cNvSpPr/>
          <p:nvPr/>
        </p:nvSpPr>
        <p:spPr>
          <a:xfrm>
            <a:off x="10096075" y="1644350"/>
            <a:ext cx="1250400" cy="400200"/>
          </a:xfrm>
          <a:prstGeom prst="round2SameRect">
            <a:avLst>
              <a:gd fmla="val 16667" name="adj1"/>
              <a:gd fmla="val 0" name="adj2"/>
            </a:avLst>
          </a:prstGeom>
          <a:solidFill>
            <a:srgbClr val="536A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boto"/>
              <a:buNone/>
            </a:pPr>
            <a:r>
              <a:rPr b="1" i="0" lang="es-PE" sz="1400" u="none" cap="none" strike="noStrike">
                <a:solidFill>
                  <a:schemeClr val="lt1"/>
                </a:solidFill>
                <a:latin typeface="Roboto"/>
                <a:ea typeface="Roboto"/>
                <a:cs typeface="Roboto"/>
                <a:sym typeface="Roboto"/>
              </a:rPr>
              <a:t>Cantidad</a:t>
            </a:r>
            <a:endParaRPr b="1" i="0" sz="1400" u="none" cap="none" strike="noStrike">
              <a:solidFill>
                <a:schemeClr val="dk1"/>
              </a:solidFill>
              <a:latin typeface="Roboto"/>
              <a:ea typeface="Roboto"/>
              <a:cs typeface="Roboto"/>
              <a:sym typeface="Roboto"/>
            </a:endParaRPr>
          </a:p>
        </p:txBody>
      </p:sp>
      <p:graphicFrame>
        <p:nvGraphicFramePr>
          <p:cNvPr id="570" name="Google Shape;570;p47"/>
          <p:cNvGraphicFramePr/>
          <p:nvPr/>
        </p:nvGraphicFramePr>
        <p:xfrm>
          <a:off x="4379709" y="2052973"/>
          <a:ext cx="3000000" cy="3000000"/>
        </p:xfrm>
        <a:graphic>
          <a:graphicData uri="http://schemas.openxmlformats.org/drawingml/2006/table">
            <a:tbl>
              <a:tblPr>
                <a:noFill/>
                <a:tableStyleId>{11F5A5AC-4D17-40AF-836A-78F288D98859}</a:tableStyleId>
              </a:tblPr>
              <a:tblGrid>
                <a:gridCol w="2322250"/>
                <a:gridCol w="3394125"/>
                <a:gridCol w="1250375"/>
              </a:tblGrid>
              <a:tr h="370850">
                <a:tc rowSpan="2">
                  <a:txBody>
                    <a:bodyPr/>
                    <a:lstStyle/>
                    <a:p>
                      <a:pPr indent="0" lvl="0" marL="0" marR="0" rtl="0" algn="ctr">
                        <a:lnSpc>
                          <a:spcPct val="100000"/>
                        </a:lnSpc>
                        <a:spcBef>
                          <a:spcPts val="0"/>
                        </a:spcBef>
                        <a:spcAft>
                          <a:spcPts val="0"/>
                        </a:spcAft>
                        <a:buClr>
                          <a:schemeClr val="lt1"/>
                        </a:buClr>
                        <a:buSzPts val="1800"/>
                        <a:buFont typeface="Roboto"/>
                        <a:buNone/>
                      </a:pPr>
                      <a:r>
                        <a:rPr lang="es-PE" sz="1400" u="none" cap="none" strike="noStrike">
                          <a:solidFill>
                            <a:schemeClr val="lt1"/>
                          </a:solidFill>
                          <a:latin typeface="Roboto"/>
                          <a:ea typeface="Roboto"/>
                          <a:cs typeface="Roboto"/>
                          <a:sym typeface="Roboto"/>
                        </a:rPr>
                        <a:t>Poder Ejecutivo</a:t>
                      </a:r>
                      <a:endParaRPr sz="1400" u="none" cap="none" strike="noStrike">
                        <a:latin typeface="Roboto"/>
                        <a:ea typeface="Roboto"/>
                        <a:cs typeface="Roboto"/>
                        <a:sym typeface="Roboto"/>
                      </a:endParaRPr>
                    </a:p>
                  </a:txBody>
                  <a:tcPr marT="45725" marB="45725" marR="91450" marL="91450" anchor="ctr">
                    <a:solidFill>
                      <a:srgbClr val="2A395B"/>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595959"/>
                          </a:solidFill>
                          <a:latin typeface="Roboto"/>
                          <a:ea typeface="Roboto"/>
                          <a:cs typeface="Roboto"/>
                          <a:sym typeface="Roboto"/>
                        </a:rPr>
                        <a:t>Ministerios</a:t>
                      </a:r>
                      <a:endParaRPr sz="1400" u="none" cap="none" strike="noStrike">
                        <a:latin typeface="Roboto"/>
                        <a:ea typeface="Roboto"/>
                        <a:cs typeface="Roboto"/>
                        <a:sym typeface="Roboto"/>
                      </a:endParaRPr>
                    </a:p>
                  </a:txBody>
                  <a:tcPr marT="45725" marB="45725" marR="91450" marL="91450" anchor="ctr">
                    <a:solidFill>
                      <a:srgbClr val="B5B6BA"/>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FEFEFE"/>
                          </a:solidFill>
                          <a:latin typeface="Roboto"/>
                          <a:ea typeface="Roboto"/>
                          <a:cs typeface="Roboto"/>
                          <a:sym typeface="Roboto"/>
                        </a:rPr>
                        <a:t>19</a:t>
                      </a:r>
                      <a:endParaRPr sz="1400" u="none" cap="none" strike="noStrike">
                        <a:solidFill>
                          <a:srgbClr val="FEFEFE"/>
                        </a:solidFill>
                        <a:latin typeface="Roboto"/>
                        <a:ea typeface="Roboto"/>
                        <a:cs typeface="Roboto"/>
                        <a:sym typeface="Roboto"/>
                      </a:endParaRPr>
                    </a:p>
                  </a:txBody>
                  <a:tcPr marT="45725" marB="45725" marR="91450" marL="91450" anchor="ctr">
                    <a:solidFill>
                      <a:srgbClr val="536AA0"/>
                    </a:solidFill>
                  </a:tcPr>
                </a:tc>
              </a:tr>
              <a:tr h="370850">
                <a:tc vMerge="1"/>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595959"/>
                          </a:solidFill>
                          <a:latin typeface="Roboto"/>
                          <a:ea typeface="Roboto"/>
                          <a:cs typeface="Roboto"/>
                          <a:sym typeface="Roboto"/>
                        </a:rPr>
                        <a:t>Entidades Públicas (PL)</a:t>
                      </a:r>
                      <a:endParaRPr sz="1400" u="none" cap="none" strike="noStrike">
                        <a:latin typeface="Roboto"/>
                        <a:ea typeface="Roboto"/>
                        <a:cs typeface="Roboto"/>
                        <a:sym typeface="Roboto"/>
                      </a:endParaRPr>
                    </a:p>
                  </a:txBody>
                  <a:tcPr marT="45725" marB="45725" marR="91450" marL="91450" anchor="ctr">
                    <a:solidFill>
                      <a:srgbClr val="B5B6BA"/>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FEFEFE"/>
                          </a:solidFill>
                          <a:latin typeface="Roboto"/>
                          <a:ea typeface="Roboto"/>
                          <a:cs typeface="Roboto"/>
                          <a:sym typeface="Roboto"/>
                        </a:rPr>
                        <a:t>73</a:t>
                      </a:r>
                      <a:endParaRPr sz="1400" u="none" cap="none" strike="noStrike">
                        <a:solidFill>
                          <a:srgbClr val="FEFEFE"/>
                        </a:solidFill>
                        <a:latin typeface="Roboto"/>
                        <a:ea typeface="Roboto"/>
                        <a:cs typeface="Roboto"/>
                        <a:sym typeface="Roboto"/>
                      </a:endParaRPr>
                    </a:p>
                  </a:txBody>
                  <a:tcPr marT="45725" marB="45725" marR="91450" marL="91450" anchor="ctr">
                    <a:solidFill>
                      <a:srgbClr val="536AA0"/>
                    </a:solidFill>
                  </a:tcPr>
                </a:tc>
              </a:tr>
              <a:tr h="370850">
                <a:tc>
                  <a:txBody>
                    <a:bodyPr/>
                    <a:lstStyle/>
                    <a:p>
                      <a:pPr indent="0" lvl="0" marL="0" marR="0" rtl="0" algn="ctr">
                        <a:lnSpc>
                          <a:spcPct val="100000"/>
                        </a:lnSpc>
                        <a:spcBef>
                          <a:spcPts val="0"/>
                        </a:spcBef>
                        <a:spcAft>
                          <a:spcPts val="0"/>
                        </a:spcAft>
                        <a:buClr>
                          <a:schemeClr val="lt1"/>
                        </a:buClr>
                        <a:buSzPts val="1800"/>
                        <a:buFont typeface="Roboto"/>
                        <a:buNone/>
                      </a:pPr>
                      <a:r>
                        <a:rPr lang="es-PE" sz="1400" u="none" cap="none" strike="noStrike">
                          <a:solidFill>
                            <a:schemeClr val="lt1"/>
                          </a:solidFill>
                          <a:latin typeface="Roboto"/>
                          <a:ea typeface="Roboto"/>
                          <a:cs typeface="Roboto"/>
                          <a:sym typeface="Roboto"/>
                        </a:rPr>
                        <a:t>Poder Legislativo (PL)</a:t>
                      </a:r>
                      <a:endParaRPr sz="1400" u="none" cap="none" strike="noStrike">
                        <a:latin typeface="Roboto"/>
                        <a:ea typeface="Roboto"/>
                        <a:cs typeface="Roboto"/>
                        <a:sym typeface="Roboto"/>
                      </a:endParaRPr>
                    </a:p>
                  </a:txBody>
                  <a:tcPr marT="45725" marB="45725" marR="91450" marL="91450" anchor="ctr">
                    <a:solidFill>
                      <a:srgbClr val="2A395B"/>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595959"/>
                          </a:solidFill>
                          <a:latin typeface="Roboto"/>
                          <a:ea typeface="Roboto"/>
                          <a:cs typeface="Roboto"/>
                          <a:sym typeface="Roboto"/>
                        </a:rPr>
                        <a:t>Congreso de la República</a:t>
                      </a:r>
                      <a:endParaRPr sz="1400" u="none" cap="none" strike="noStrike">
                        <a:latin typeface="Roboto"/>
                        <a:ea typeface="Roboto"/>
                        <a:cs typeface="Roboto"/>
                        <a:sym typeface="Roboto"/>
                      </a:endParaRPr>
                    </a:p>
                  </a:txBody>
                  <a:tcPr marT="45725" marB="45725" marR="91450" marL="91450" anchor="ctr">
                    <a:solidFill>
                      <a:srgbClr val="B5B6BA"/>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FEFEFE"/>
                          </a:solidFill>
                          <a:latin typeface="Roboto"/>
                          <a:ea typeface="Roboto"/>
                          <a:cs typeface="Roboto"/>
                          <a:sym typeface="Roboto"/>
                        </a:rPr>
                        <a:t>1</a:t>
                      </a:r>
                      <a:endParaRPr sz="1400" u="none" cap="none" strike="noStrike">
                        <a:solidFill>
                          <a:srgbClr val="FEFEFE"/>
                        </a:solidFill>
                        <a:latin typeface="Roboto"/>
                        <a:ea typeface="Roboto"/>
                        <a:cs typeface="Roboto"/>
                        <a:sym typeface="Roboto"/>
                      </a:endParaRPr>
                    </a:p>
                  </a:txBody>
                  <a:tcPr marT="45725" marB="45725" marR="91450" marL="91450" anchor="ctr">
                    <a:solidFill>
                      <a:srgbClr val="536AA0"/>
                    </a:solidFill>
                  </a:tcPr>
                </a:tc>
              </a:tr>
              <a:tr h="370850">
                <a:tc rowSpan="2">
                  <a:txBody>
                    <a:bodyPr/>
                    <a:lstStyle/>
                    <a:p>
                      <a:pPr indent="0" lvl="0" marL="0" marR="0" rtl="0" algn="ctr">
                        <a:lnSpc>
                          <a:spcPct val="100000"/>
                        </a:lnSpc>
                        <a:spcBef>
                          <a:spcPts val="0"/>
                        </a:spcBef>
                        <a:spcAft>
                          <a:spcPts val="0"/>
                        </a:spcAft>
                        <a:buClr>
                          <a:schemeClr val="lt1"/>
                        </a:buClr>
                        <a:buSzPts val="1800"/>
                        <a:buFont typeface="Roboto"/>
                        <a:buNone/>
                      </a:pPr>
                      <a:r>
                        <a:rPr lang="es-PE" sz="1400" u="none" cap="none" strike="noStrike">
                          <a:solidFill>
                            <a:schemeClr val="lt1"/>
                          </a:solidFill>
                          <a:latin typeface="Roboto"/>
                          <a:ea typeface="Roboto"/>
                          <a:cs typeface="Roboto"/>
                          <a:sym typeface="Roboto"/>
                        </a:rPr>
                        <a:t>Poder Judicial (PJ)</a:t>
                      </a:r>
                      <a:endParaRPr sz="1400" u="none" cap="none" strike="noStrike">
                        <a:latin typeface="Roboto"/>
                        <a:ea typeface="Roboto"/>
                        <a:cs typeface="Roboto"/>
                        <a:sym typeface="Roboto"/>
                      </a:endParaRPr>
                    </a:p>
                  </a:txBody>
                  <a:tcPr marT="45725" marB="45725" marR="91450" marL="91450" anchor="ctr">
                    <a:solidFill>
                      <a:srgbClr val="2A395B"/>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595959"/>
                          </a:solidFill>
                          <a:latin typeface="Roboto"/>
                          <a:ea typeface="Roboto"/>
                          <a:cs typeface="Roboto"/>
                          <a:sym typeface="Roboto"/>
                        </a:rPr>
                        <a:t>Poder Judicial</a:t>
                      </a:r>
                      <a:endParaRPr sz="1400" u="none" cap="none" strike="noStrike">
                        <a:latin typeface="Roboto"/>
                        <a:ea typeface="Roboto"/>
                        <a:cs typeface="Roboto"/>
                        <a:sym typeface="Roboto"/>
                      </a:endParaRPr>
                    </a:p>
                  </a:txBody>
                  <a:tcPr marT="45725" marB="45725" marR="91450" marL="91450" anchor="ctr">
                    <a:solidFill>
                      <a:srgbClr val="B5B6BA"/>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FEFEFE"/>
                          </a:solidFill>
                          <a:latin typeface="Roboto"/>
                          <a:ea typeface="Roboto"/>
                          <a:cs typeface="Roboto"/>
                          <a:sym typeface="Roboto"/>
                        </a:rPr>
                        <a:t>1</a:t>
                      </a:r>
                      <a:endParaRPr sz="1400" u="none" cap="none" strike="noStrike">
                        <a:solidFill>
                          <a:srgbClr val="FEFEFE"/>
                        </a:solidFill>
                        <a:latin typeface="Roboto"/>
                        <a:ea typeface="Roboto"/>
                        <a:cs typeface="Roboto"/>
                        <a:sym typeface="Roboto"/>
                      </a:endParaRPr>
                    </a:p>
                  </a:txBody>
                  <a:tcPr marT="45725" marB="45725" marR="91450" marL="91450" anchor="ctr">
                    <a:solidFill>
                      <a:srgbClr val="536AA0"/>
                    </a:solidFill>
                  </a:tcPr>
                </a:tc>
              </a:tr>
              <a:tr h="370850">
                <a:tc vMerge="1"/>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595959"/>
                          </a:solidFill>
                          <a:latin typeface="Roboto"/>
                          <a:ea typeface="Roboto"/>
                          <a:cs typeface="Roboto"/>
                          <a:sym typeface="Roboto"/>
                        </a:rPr>
                        <a:t>Academia de la Magistratura</a:t>
                      </a:r>
                      <a:endParaRPr sz="1400" u="none" cap="none" strike="noStrike">
                        <a:latin typeface="Roboto"/>
                        <a:ea typeface="Roboto"/>
                        <a:cs typeface="Roboto"/>
                        <a:sym typeface="Roboto"/>
                      </a:endParaRPr>
                    </a:p>
                  </a:txBody>
                  <a:tcPr marT="45725" marB="45725" marR="91450" marL="91450" anchor="ctr">
                    <a:solidFill>
                      <a:srgbClr val="B5B6BA"/>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FEFEFE"/>
                          </a:solidFill>
                          <a:latin typeface="Roboto"/>
                          <a:ea typeface="Roboto"/>
                          <a:cs typeface="Roboto"/>
                          <a:sym typeface="Roboto"/>
                        </a:rPr>
                        <a:t>1</a:t>
                      </a:r>
                      <a:endParaRPr sz="1400" u="none" cap="none" strike="noStrike">
                        <a:solidFill>
                          <a:srgbClr val="FEFEFE"/>
                        </a:solidFill>
                        <a:latin typeface="Roboto"/>
                        <a:ea typeface="Roboto"/>
                        <a:cs typeface="Roboto"/>
                        <a:sym typeface="Roboto"/>
                      </a:endParaRPr>
                    </a:p>
                  </a:txBody>
                  <a:tcPr marT="45725" marB="45725" marR="91450" marL="91450" anchor="ctr">
                    <a:solidFill>
                      <a:srgbClr val="536AA0"/>
                    </a:solidFill>
                  </a:tcPr>
                </a:tc>
              </a:tr>
              <a:tr h="731525">
                <a:tc>
                  <a:txBody>
                    <a:bodyPr/>
                    <a:lstStyle/>
                    <a:p>
                      <a:pPr indent="0" lvl="0" marL="0" marR="0" rtl="0" algn="ctr">
                        <a:lnSpc>
                          <a:spcPct val="100000"/>
                        </a:lnSpc>
                        <a:spcBef>
                          <a:spcPts val="0"/>
                        </a:spcBef>
                        <a:spcAft>
                          <a:spcPts val="0"/>
                        </a:spcAft>
                        <a:buClr>
                          <a:schemeClr val="lt1"/>
                        </a:buClr>
                        <a:buSzPts val="1800"/>
                        <a:buFont typeface="Roboto"/>
                        <a:buNone/>
                      </a:pPr>
                      <a:r>
                        <a:rPr lang="es-PE" sz="1400" u="none" cap="none" strike="noStrike">
                          <a:solidFill>
                            <a:schemeClr val="lt1"/>
                          </a:solidFill>
                          <a:latin typeface="Roboto"/>
                          <a:ea typeface="Roboto"/>
                          <a:cs typeface="Roboto"/>
                          <a:sym typeface="Roboto"/>
                        </a:rPr>
                        <a:t>Organismos Constitucionales Autónomos (OCA)</a:t>
                      </a:r>
                      <a:endParaRPr sz="1400" u="none" cap="none" strike="noStrike">
                        <a:latin typeface="Roboto"/>
                        <a:ea typeface="Roboto"/>
                        <a:cs typeface="Roboto"/>
                        <a:sym typeface="Roboto"/>
                      </a:endParaRPr>
                    </a:p>
                  </a:txBody>
                  <a:tcPr marT="45725" marB="45725" marR="91450" marL="91450" anchor="ctr">
                    <a:solidFill>
                      <a:srgbClr val="2A395B"/>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595959"/>
                          </a:solidFill>
                          <a:latin typeface="Roboto"/>
                          <a:ea typeface="Roboto"/>
                          <a:cs typeface="Roboto"/>
                          <a:sym typeface="Roboto"/>
                        </a:rPr>
                        <a:t>BCR, CNM, CGR, DP, JNE, ONPE, RENIEC, MPFN, SBS, TC y Universidades Nacionales</a:t>
                      </a:r>
                      <a:endParaRPr sz="1400" u="none" cap="none" strike="noStrike">
                        <a:latin typeface="Roboto"/>
                        <a:ea typeface="Roboto"/>
                        <a:cs typeface="Roboto"/>
                        <a:sym typeface="Roboto"/>
                      </a:endParaRPr>
                    </a:p>
                  </a:txBody>
                  <a:tcPr marT="45725" marB="45725" marR="91450" marL="91450" anchor="ctr">
                    <a:solidFill>
                      <a:srgbClr val="B5B6BA"/>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FEFEFE"/>
                          </a:solidFill>
                          <a:latin typeface="Roboto"/>
                          <a:ea typeface="Roboto"/>
                          <a:cs typeface="Roboto"/>
                          <a:sym typeface="Roboto"/>
                        </a:rPr>
                        <a:t>55</a:t>
                      </a:r>
                      <a:endParaRPr sz="1400" u="none" cap="none" strike="noStrike">
                        <a:solidFill>
                          <a:srgbClr val="FEFEFE"/>
                        </a:solidFill>
                        <a:latin typeface="Roboto"/>
                        <a:ea typeface="Roboto"/>
                        <a:cs typeface="Roboto"/>
                        <a:sym typeface="Roboto"/>
                      </a:endParaRPr>
                    </a:p>
                  </a:txBody>
                  <a:tcPr marT="45725" marB="45725" marR="91450" marL="91450" anchor="ctr">
                    <a:solidFill>
                      <a:srgbClr val="536AA0"/>
                    </a:solidFill>
                  </a:tcPr>
                </a:tc>
              </a:tr>
              <a:tr h="370850">
                <a:tc rowSpan="2">
                  <a:txBody>
                    <a:bodyPr/>
                    <a:lstStyle/>
                    <a:p>
                      <a:pPr indent="0" lvl="0" marL="0" marR="0" rtl="0" algn="ctr">
                        <a:lnSpc>
                          <a:spcPct val="100000"/>
                        </a:lnSpc>
                        <a:spcBef>
                          <a:spcPts val="0"/>
                        </a:spcBef>
                        <a:spcAft>
                          <a:spcPts val="0"/>
                        </a:spcAft>
                        <a:buClr>
                          <a:schemeClr val="lt1"/>
                        </a:buClr>
                        <a:buSzPts val="1800"/>
                        <a:buFont typeface="Roboto"/>
                        <a:buNone/>
                      </a:pPr>
                      <a:r>
                        <a:rPr lang="es-PE" sz="1400" u="none" cap="none" strike="noStrike">
                          <a:solidFill>
                            <a:schemeClr val="lt1"/>
                          </a:solidFill>
                          <a:latin typeface="Roboto"/>
                          <a:ea typeface="Roboto"/>
                          <a:cs typeface="Roboto"/>
                          <a:sym typeface="Roboto"/>
                        </a:rPr>
                        <a:t>Gobierno Sub Nacional</a:t>
                      </a:r>
                      <a:endParaRPr sz="1400" u="none" cap="none" strike="noStrike">
                        <a:latin typeface="Roboto"/>
                        <a:ea typeface="Roboto"/>
                        <a:cs typeface="Roboto"/>
                        <a:sym typeface="Roboto"/>
                      </a:endParaRPr>
                    </a:p>
                  </a:txBody>
                  <a:tcPr marT="45725" marB="45725" marR="91450" marL="91450" anchor="ctr">
                    <a:solidFill>
                      <a:srgbClr val="2A395B"/>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595959"/>
                          </a:solidFill>
                          <a:latin typeface="Roboto"/>
                          <a:ea typeface="Roboto"/>
                          <a:cs typeface="Roboto"/>
                          <a:sym typeface="Roboto"/>
                        </a:rPr>
                        <a:t>Gobiernos Regionales (GR)</a:t>
                      </a:r>
                      <a:endParaRPr sz="1400" u="none" cap="none" strike="noStrike">
                        <a:latin typeface="Roboto"/>
                        <a:ea typeface="Roboto"/>
                        <a:cs typeface="Roboto"/>
                        <a:sym typeface="Roboto"/>
                      </a:endParaRPr>
                    </a:p>
                  </a:txBody>
                  <a:tcPr marT="45725" marB="45725" marR="91450" marL="91450" anchor="ctr">
                    <a:solidFill>
                      <a:srgbClr val="B5B6BA"/>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FEFEFE"/>
                          </a:solidFill>
                          <a:latin typeface="Roboto"/>
                          <a:ea typeface="Roboto"/>
                          <a:cs typeface="Roboto"/>
                          <a:sym typeface="Roboto"/>
                        </a:rPr>
                        <a:t>26</a:t>
                      </a:r>
                      <a:endParaRPr sz="1400" u="none" cap="none" strike="noStrike">
                        <a:solidFill>
                          <a:srgbClr val="FEFEFE"/>
                        </a:solidFill>
                        <a:latin typeface="Roboto"/>
                        <a:ea typeface="Roboto"/>
                        <a:cs typeface="Roboto"/>
                        <a:sym typeface="Roboto"/>
                      </a:endParaRPr>
                    </a:p>
                  </a:txBody>
                  <a:tcPr marT="45725" marB="45725" marR="91450" marL="91450" anchor="ctr">
                    <a:solidFill>
                      <a:srgbClr val="536AA0"/>
                    </a:solidFill>
                  </a:tcPr>
                </a:tc>
              </a:tr>
              <a:tr h="518175">
                <a:tc vMerge="1"/>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595959"/>
                          </a:solidFill>
                          <a:latin typeface="Roboto"/>
                          <a:ea typeface="Roboto"/>
                          <a:cs typeface="Roboto"/>
                          <a:sym typeface="Roboto"/>
                        </a:rPr>
                        <a:t>Gobiernos Locales (GL) Municipalidades Provinciales y Distritales</a:t>
                      </a:r>
                      <a:endParaRPr sz="1400" u="none" cap="none" strike="noStrike">
                        <a:latin typeface="Roboto"/>
                        <a:ea typeface="Roboto"/>
                        <a:cs typeface="Roboto"/>
                        <a:sym typeface="Roboto"/>
                      </a:endParaRPr>
                    </a:p>
                  </a:txBody>
                  <a:tcPr marT="45725" marB="45725" marR="91450" marL="91450" anchor="ctr">
                    <a:solidFill>
                      <a:srgbClr val="B5B6BA"/>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FEFEFE"/>
                          </a:solidFill>
                          <a:latin typeface="Roboto"/>
                          <a:ea typeface="Roboto"/>
                          <a:cs typeface="Roboto"/>
                          <a:sym typeface="Roboto"/>
                        </a:rPr>
                        <a:t>1864</a:t>
                      </a:r>
                      <a:endParaRPr sz="1400" u="none" cap="none" strike="noStrike">
                        <a:solidFill>
                          <a:srgbClr val="FEFEFE"/>
                        </a:solidFill>
                        <a:latin typeface="Roboto"/>
                        <a:ea typeface="Roboto"/>
                        <a:cs typeface="Roboto"/>
                        <a:sym typeface="Roboto"/>
                      </a:endParaRPr>
                    </a:p>
                  </a:txBody>
                  <a:tcPr marT="45725" marB="45725" marR="91450" marL="91450" anchor="ctr">
                    <a:solidFill>
                      <a:srgbClr val="536AA0"/>
                    </a:solidFill>
                  </a:tcPr>
                </a:tc>
              </a:tr>
              <a:tr h="518175">
                <a:tc>
                  <a:txBody>
                    <a:bodyPr/>
                    <a:lstStyle/>
                    <a:p>
                      <a:pPr indent="0" lvl="0" marL="0" marR="0" rtl="0" algn="ctr">
                        <a:lnSpc>
                          <a:spcPct val="100000"/>
                        </a:lnSpc>
                        <a:spcBef>
                          <a:spcPts val="0"/>
                        </a:spcBef>
                        <a:spcAft>
                          <a:spcPts val="0"/>
                        </a:spcAft>
                        <a:buClr>
                          <a:schemeClr val="lt1"/>
                        </a:buClr>
                        <a:buSzPts val="1800"/>
                        <a:buFont typeface="Roboto"/>
                        <a:buNone/>
                      </a:pPr>
                      <a:r>
                        <a:rPr lang="es-PE" sz="1400" u="none" cap="none" strike="noStrike">
                          <a:solidFill>
                            <a:schemeClr val="lt1"/>
                          </a:solidFill>
                          <a:latin typeface="Roboto"/>
                          <a:ea typeface="Roboto"/>
                          <a:cs typeface="Roboto"/>
                          <a:sym typeface="Roboto"/>
                        </a:rPr>
                        <a:t>Foro de Acuerdo Nacional</a:t>
                      </a:r>
                      <a:endParaRPr sz="1400" u="none" cap="none" strike="noStrike">
                        <a:latin typeface="Roboto"/>
                        <a:ea typeface="Roboto"/>
                        <a:cs typeface="Roboto"/>
                        <a:sym typeface="Roboto"/>
                      </a:endParaRPr>
                    </a:p>
                  </a:txBody>
                  <a:tcPr marT="45725" marB="45725" marR="91450" marL="91450" anchor="ctr">
                    <a:solidFill>
                      <a:srgbClr val="2A395B"/>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595959"/>
                          </a:solidFill>
                          <a:latin typeface="Roboto"/>
                          <a:ea typeface="Roboto"/>
                          <a:cs typeface="Roboto"/>
                          <a:sym typeface="Roboto"/>
                        </a:rPr>
                        <a:t>Partidos Políticos y Organizaciones de la Sociedad Civil</a:t>
                      </a:r>
                      <a:endParaRPr sz="1400" u="none" cap="none" strike="noStrike">
                        <a:latin typeface="Roboto"/>
                        <a:ea typeface="Roboto"/>
                        <a:cs typeface="Roboto"/>
                        <a:sym typeface="Roboto"/>
                      </a:endParaRPr>
                    </a:p>
                  </a:txBody>
                  <a:tcPr marT="45725" marB="45725" marR="91450" marL="91450" anchor="ctr">
                    <a:solidFill>
                      <a:srgbClr val="B5B6BA"/>
                    </a:solidFill>
                  </a:tcPr>
                </a:tc>
                <a:tc>
                  <a:txBody>
                    <a:bodyPr/>
                    <a:lstStyle/>
                    <a:p>
                      <a:pPr indent="0" lvl="0" marL="0" marR="0" rtl="0" algn="ctr">
                        <a:lnSpc>
                          <a:spcPct val="100000"/>
                        </a:lnSpc>
                        <a:spcBef>
                          <a:spcPts val="0"/>
                        </a:spcBef>
                        <a:spcAft>
                          <a:spcPts val="0"/>
                        </a:spcAft>
                        <a:buClr>
                          <a:srgbClr val="595959"/>
                        </a:buClr>
                        <a:buSzPts val="1800"/>
                        <a:buFont typeface="Roboto"/>
                        <a:buNone/>
                      </a:pPr>
                      <a:r>
                        <a:rPr lang="es-PE" sz="1400" u="none" cap="none" strike="noStrike">
                          <a:solidFill>
                            <a:srgbClr val="FEFEFE"/>
                          </a:solidFill>
                          <a:latin typeface="Roboto"/>
                          <a:ea typeface="Roboto"/>
                          <a:cs typeface="Roboto"/>
                          <a:sym typeface="Roboto"/>
                        </a:rPr>
                        <a:t>36</a:t>
                      </a:r>
                      <a:endParaRPr sz="1400" u="none" cap="none" strike="noStrike">
                        <a:solidFill>
                          <a:srgbClr val="FEFEFE"/>
                        </a:solidFill>
                        <a:latin typeface="Roboto"/>
                        <a:ea typeface="Roboto"/>
                        <a:cs typeface="Roboto"/>
                        <a:sym typeface="Roboto"/>
                      </a:endParaRPr>
                    </a:p>
                  </a:txBody>
                  <a:tcPr marT="45725" marB="45725" marR="91450" marL="91450" anchor="ctr">
                    <a:solidFill>
                      <a:srgbClr val="536AA0"/>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48"/>
          <p:cNvPicPr preferRelativeResize="0"/>
          <p:nvPr/>
        </p:nvPicPr>
        <p:blipFill rotWithShape="1">
          <a:blip r:embed="rId3">
            <a:alphaModFix/>
          </a:blip>
          <a:srcRect b="0" l="0" r="0" t="0"/>
          <a:stretch/>
        </p:blipFill>
        <p:spPr>
          <a:xfrm>
            <a:off x="5771500" y="1961535"/>
            <a:ext cx="5866340" cy="3236264"/>
          </a:xfrm>
          <a:prstGeom prst="rect">
            <a:avLst/>
          </a:prstGeom>
          <a:noFill/>
          <a:ln>
            <a:noFill/>
          </a:ln>
        </p:spPr>
      </p:pic>
      <p:sp>
        <p:nvSpPr>
          <p:cNvPr id="576" name="Google Shape;576;p48"/>
          <p:cNvSpPr/>
          <p:nvPr/>
        </p:nvSpPr>
        <p:spPr>
          <a:xfrm>
            <a:off x="1238254" y="1302047"/>
            <a:ext cx="45600" cy="519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7" name="Google Shape;577;p48"/>
          <p:cNvSpPr/>
          <p:nvPr/>
        </p:nvSpPr>
        <p:spPr>
          <a:xfrm>
            <a:off x="1283975" y="2246001"/>
            <a:ext cx="3700200" cy="323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600"/>
              <a:buFont typeface="Calibri"/>
              <a:buNone/>
            </a:pPr>
            <a:r>
              <a:rPr b="0" i="0" lang="es-PE" sz="1600" u="none" cap="none" strike="noStrike">
                <a:solidFill>
                  <a:srgbClr val="2A395B"/>
                </a:solidFill>
                <a:latin typeface="Roboto"/>
                <a:ea typeface="Roboto"/>
                <a:cs typeface="Roboto"/>
                <a:sym typeface="Roboto"/>
              </a:rPr>
              <a:t>Es el organismo técnico especializado que ejerce la función de órgano rector, orientador y de coordinación del Sistema Nacional de Planeamiento Estratégico; orientado al desarrollo de la planificación estratégica como instrumento técnico de gobierno y gestión para el desarrollo armónico y sostenido del país y el fortalecimiento de la gobernabilidad democrática en el marco del Estado constitucional de derecho</a:t>
            </a:r>
            <a:endParaRPr b="0" i="0" sz="1600" u="none" cap="none" strike="noStrike">
              <a:solidFill>
                <a:srgbClr val="2A395B"/>
              </a:solidFill>
              <a:latin typeface="Roboto"/>
              <a:ea typeface="Roboto"/>
              <a:cs typeface="Roboto"/>
              <a:sym typeface="Roboto"/>
            </a:endParaRPr>
          </a:p>
        </p:txBody>
      </p:sp>
      <p:sp>
        <p:nvSpPr>
          <p:cNvPr id="578" name="Google Shape;578;p48"/>
          <p:cNvSpPr txBox="1"/>
          <p:nvPr/>
        </p:nvSpPr>
        <p:spPr>
          <a:xfrm>
            <a:off x="1261113" y="1420921"/>
            <a:ext cx="7192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rgbClr val="1F355C"/>
                </a:solidFill>
                <a:latin typeface="Roboto Slab"/>
                <a:ea typeface="Roboto Slab"/>
                <a:cs typeface="Roboto Slab"/>
                <a:sym typeface="Roboto Slab"/>
              </a:rPr>
              <a:t>SINAPLAN y rol de CEPLAN</a:t>
            </a:r>
            <a:endParaRPr b="0" i="0" sz="1800" u="none" cap="none" strike="noStrike">
              <a:solidFill>
                <a:srgbClr val="1F355C"/>
              </a:solidFill>
              <a:latin typeface="Roboto Slab"/>
              <a:ea typeface="Roboto Slab"/>
              <a:cs typeface="Roboto Slab"/>
              <a:sym typeface="Roboto Slab"/>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49"/>
          <p:cNvPicPr preferRelativeResize="0"/>
          <p:nvPr/>
        </p:nvPicPr>
        <p:blipFill rotWithShape="1">
          <a:blip r:embed="rId3">
            <a:alphaModFix/>
          </a:blip>
          <a:srcRect b="0" l="33602" r="16258" t="4131"/>
          <a:stretch/>
        </p:blipFill>
        <p:spPr>
          <a:xfrm>
            <a:off x="6971200" y="0"/>
            <a:ext cx="5073499" cy="6858001"/>
          </a:xfrm>
          <a:prstGeom prst="rect">
            <a:avLst/>
          </a:prstGeom>
          <a:noFill/>
          <a:ln>
            <a:noFill/>
          </a:ln>
        </p:spPr>
      </p:pic>
      <p:sp>
        <p:nvSpPr>
          <p:cNvPr id="584" name="Google Shape;584;p49"/>
          <p:cNvSpPr/>
          <p:nvPr/>
        </p:nvSpPr>
        <p:spPr>
          <a:xfrm>
            <a:off x="1238254" y="854679"/>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5" name="Google Shape;585;p49"/>
          <p:cNvSpPr txBox="1"/>
          <p:nvPr/>
        </p:nvSpPr>
        <p:spPr>
          <a:xfrm>
            <a:off x="1274681" y="906991"/>
            <a:ext cx="7192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PE" sz="2000" u="none" cap="none" strike="noStrike">
                <a:solidFill>
                  <a:srgbClr val="1F355C"/>
                </a:solidFill>
                <a:latin typeface="Roboto Slab"/>
                <a:ea typeface="Roboto Slab"/>
                <a:cs typeface="Roboto Slab"/>
                <a:sym typeface="Roboto Slab"/>
              </a:rPr>
              <a:t>SINAPLAN y rol de CEPLAN</a:t>
            </a:r>
            <a:endParaRPr b="0" i="0" sz="2000" u="none" cap="none" strike="noStrike">
              <a:solidFill>
                <a:srgbClr val="000000"/>
              </a:solidFill>
              <a:latin typeface="Arial"/>
              <a:ea typeface="Arial"/>
              <a:cs typeface="Arial"/>
              <a:sym typeface="Arial"/>
            </a:endParaRPr>
          </a:p>
        </p:txBody>
      </p:sp>
      <p:grpSp>
        <p:nvGrpSpPr>
          <p:cNvPr id="586" name="Google Shape;586;p49"/>
          <p:cNvGrpSpPr/>
          <p:nvPr/>
        </p:nvGrpSpPr>
        <p:grpSpPr>
          <a:xfrm>
            <a:off x="1191947" y="2229611"/>
            <a:ext cx="4588260" cy="1618273"/>
            <a:chOff x="2471228" y="3631292"/>
            <a:chExt cx="3720915" cy="746815"/>
          </a:xfrm>
        </p:grpSpPr>
        <p:sp>
          <p:nvSpPr>
            <p:cNvPr id="587" name="Google Shape;587;p49"/>
            <p:cNvSpPr/>
            <p:nvPr/>
          </p:nvSpPr>
          <p:spPr>
            <a:xfrm>
              <a:off x="2471228" y="3631292"/>
              <a:ext cx="3684077" cy="574424"/>
            </a:xfrm>
            <a:prstGeom prst="roundRect">
              <a:avLst>
                <a:gd fmla="val 16667" name="adj"/>
              </a:avLst>
            </a:prstGeom>
            <a:solidFill>
              <a:srgbClr val="992A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sp>
          <p:nvSpPr>
            <p:cNvPr id="588" name="Google Shape;588;p49"/>
            <p:cNvSpPr txBox="1"/>
            <p:nvPr/>
          </p:nvSpPr>
          <p:spPr>
            <a:xfrm>
              <a:off x="2508067" y="3646468"/>
              <a:ext cx="3684076" cy="73163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Roboto"/>
                <a:buNone/>
              </a:pPr>
              <a:r>
                <a:rPr b="1" i="0" lang="es-PE" sz="1400" u="none" cap="none" strike="noStrike">
                  <a:solidFill>
                    <a:schemeClr val="lt1"/>
                  </a:solidFill>
                  <a:latin typeface="Roboto"/>
                  <a:ea typeface="Roboto"/>
                  <a:cs typeface="Roboto"/>
                  <a:sym typeface="Roboto"/>
                </a:rPr>
                <a:t>CEPLAN:</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Órgano rector del Sistema Nacional de Planeamiento  Estratégico .</a:t>
              </a:r>
              <a:endParaRPr b="0"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En el proceso de planeamiento estratégico le corresponde: </a:t>
              </a:r>
              <a:endParaRPr b="0" i="0" sz="1400" u="none" cap="none" strike="noStrike">
                <a:solidFill>
                  <a:schemeClr val="lt1"/>
                </a:solidFill>
                <a:latin typeface="Roboto"/>
                <a:ea typeface="Roboto"/>
                <a:cs typeface="Roboto"/>
                <a:sym typeface="Roboto"/>
              </a:endParaRPr>
            </a:p>
          </p:txBody>
        </p:sp>
      </p:grpSp>
      <p:grpSp>
        <p:nvGrpSpPr>
          <p:cNvPr id="589" name="Google Shape;589;p49"/>
          <p:cNvGrpSpPr/>
          <p:nvPr/>
        </p:nvGrpSpPr>
        <p:grpSpPr>
          <a:xfrm>
            <a:off x="4796615" y="4240929"/>
            <a:ext cx="1988996" cy="697338"/>
            <a:chOff x="3458099" y="2676773"/>
            <a:chExt cx="1792373" cy="628402"/>
          </a:xfrm>
        </p:grpSpPr>
        <p:grpSp>
          <p:nvGrpSpPr>
            <p:cNvPr id="590" name="Google Shape;590;p49"/>
            <p:cNvGrpSpPr/>
            <p:nvPr/>
          </p:nvGrpSpPr>
          <p:grpSpPr>
            <a:xfrm>
              <a:off x="3458099" y="2676773"/>
              <a:ext cx="1792373" cy="628402"/>
              <a:chOff x="3781494" y="3734048"/>
              <a:chExt cx="1425246" cy="380752"/>
            </a:xfrm>
          </p:grpSpPr>
          <p:sp>
            <p:nvSpPr>
              <p:cNvPr id="591" name="Google Shape;591;p49"/>
              <p:cNvSpPr/>
              <p:nvPr/>
            </p:nvSpPr>
            <p:spPr>
              <a:xfrm>
                <a:off x="3781494" y="3734048"/>
                <a:ext cx="1425246" cy="380752"/>
              </a:xfrm>
              <a:prstGeom prst="roundRect">
                <a:avLst>
                  <a:gd fmla="val 16667" name="adj"/>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sp>
            <p:nvSpPr>
              <p:cNvPr id="592" name="Google Shape;592;p49"/>
              <p:cNvSpPr txBox="1"/>
              <p:nvPr/>
            </p:nvSpPr>
            <p:spPr>
              <a:xfrm>
                <a:off x="3850253" y="3794539"/>
                <a:ext cx="905325" cy="231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Formular el informe técnico</a:t>
                </a:r>
                <a:endParaRPr b="0" i="0" sz="1800" u="none" cap="none" strike="noStrike">
                  <a:solidFill>
                    <a:schemeClr val="dk1"/>
                  </a:solidFill>
                  <a:latin typeface="Roboto"/>
                  <a:ea typeface="Roboto"/>
                  <a:cs typeface="Roboto"/>
                  <a:sym typeface="Roboto"/>
                </a:endParaRPr>
              </a:p>
            </p:txBody>
          </p:sp>
        </p:grpSp>
        <p:pic>
          <p:nvPicPr>
            <p:cNvPr id="593" name="Google Shape;593;p49"/>
            <p:cNvPicPr preferRelativeResize="0"/>
            <p:nvPr/>
          </p:nvPicPr>
          <p:blipFill rotWithShape="1">
            <a:blip r:embed="rId4">
              <a:alphaModFix/>
            </a:blip>
            <a:srcRect b="0" l="0" r="0" t="0"/>
            <a:stretch/>
          </p:blipFill>
          <p:spPr>
            <a:xfrm>
              <a:off x="4685887" y="2721702"/>
              <a:ext cx="455683" cy="538535"/>
            </a:xfrm>
            <a:prstGeom prst="rect">
              <a:avLst/>
            </a:prstGeom>
            <a:noFill/>
            <a:ln>
              <a:noFill/>
            </a:ln>
          </p:spPr>
        </p:pic>
      </p:grpSp>
      <p:sp>
        <p:nvSpPr>
          <p:cNvPr id="594" name="Google Shape;594;p49"/>
          <p:cNvSpPr/>
          <p:nvPr/>
        </p:nvSpPr>
        <p:spPr>
          <a:xfrm>
            <a:off x="7910867" y="4978210"/>
            <a:ext cx="381300" cy="286800"/>
          </a:xfrm>
          <a:prstGeom prst="downArrow">
            <a:avLst>
              <a:gd fmla="val 50000" name="adj1"/>
              <a:gd fmla="val 50000" name="adj2"/>
            </a:avLst>
          </a:prstGeom>
          <a:solidFill>
            <a:srgbClr val="992A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sp>
        <p:nvSpPr>
          <p:cNvPr id="595" name="Google Shape;595;p49"/>
          <p:cNvSpPr/>
          <p:nvPr/>
        </p:nvSpPr>
        <p:spPr>
          <a:xfrm rot="-5400000">
            <a:off x="4432116" y="4404153"/>
            <a:ext cx="381300" cy="286800"/>
          </a:xfrm>
          <a:prstGeom prst="downArrow">
            <a:avLst>
              <a:gd fmla="val 50000" name="adj1"/>
              <a:gd fmla="val 50000" name="adj2"/>
            </a:avLst>
          </a:prstGeom>
          <a:solidFill>
            <a:srgbClr val="992A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sp>
        <p:nvSpPr>
          <p:cNvPr id="596" name="Google Shape;596;p49"/>
          <p:cNvSpPr/>
          <p:nvPr/>
        </p:nvSpPr>
        <p:spPr>
          <a:xfrm flipH="1" rot="5400000">
            <a:off x="6677938" y="5722412"/>
            <a:ext cx="381300" cy="286800"/>
          </a:xfrm>
          <a:prstGeom prst="downArrow">
            <a:avLst>
              <a:gd fmla="val 50000" name="adj1"/>
              <a:gd fmla="val 50000" name="adj2"/>
            </a:avLst>
          </a:prstGeom>
          <a:solidFill>
            <a:srgbClr val="992A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grpSp>
        <p:nvGrpSpPr>
          <p:cNvPr id="597" name="Google Shape;597;p49"/>
          <p:cNvGrpSpPr/>
          <p:nvPr/>
        </p:nvGrpSpPr>
        <p:grpSpPr>
          <a:xfrm>
            <a:off x="7245430" y="4233507"/>
            <a:ext cx="1995191" cy="790488"/>
            <a:chOff x="3452516" y="2670088"/>
            <a:chExt cx="1797955" cy="712344"/>
          </a:xfrm>
        </p:grpSpPr>
        <p:grpSp>
          <p:nvGrpSpPr>
            <p:cNvPr id="598" name="Google Shape;598;p49"/>
            <p:cNvGrpSpPr/>
            <p:nvPr/>
          </p:nvGrpSpPr>
          <p:grpSpPr>
            <a:xfrm>
              <a:off x="3452516" y="2670088"/>
              <a:ext cx="1797955" cy="712344"/>
              <a:chOff x="3777055" y="3729998"/>
              <a:chExt cx="1429685" cy="431613"/>
            </a:xfrm>
          </p:grpSpPr>
          <p:sp>
            <p:nvSpPr>
              <p:cNvPr id="599" name="Google Shape;599;p49"/>
              <p:cNvSpPr/>
              <p:nvPr/>
            </p:nvSpPr>
            <p:spPr>
              <a:xfrm>
                <a:off x="3781494" y="3734048"/>
                <a:ext cx="1425246" cy="380752"/>
              </a:xfrm>
              <a:prstGeom prst="roundRect">
                <a:avLst>
                  <a:gd fmla="val 16667" name="adj"/>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sp>
            <p:nvSpPr>
              <p:cNvPr id="600" name="Google Shape;600;p49"/>
              <p:cNvSpPr txBox="1"/>
              <p:nvPr/>
            </p:nvSpPr>
            <p:spPr>
              <a:xfrm>
                <a:off x="3777055" y="3729998"/>
                <a:ext cx="977079" cy="43161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Asesor a las entidades de la administración pública</a:t>
                </a:r>
                <a:endParaRPr b="0" i="0" sz="1800" u="none" cap="none" strike="noStrike">
                  <a:solidFill>
                    <a:schemeClr val="dk1"/>
                  </a:solidFill>
                  <a:latin typeface="Roboto"/>
                  <a:ea typeface="Roboto"/>
                  <a:cs typeface="Roboto"/>
                  <a:sym typeface="Roboto"/>
                </a:endParaRPr>
              </a:p>
            </p:txBody>
          </p:sp>
        </p:grpSp>
        <p:pic>
          <p:nvPicPr>
            <p:cNvPr id="601" name="Google Shape;601;p49"/>
            <p:cNvPicPr preferRelativeResize="0"/>
            <p:nvPr/>
          </p:nvPicPr>
          <p:blipFill rotWithShape="1">
            <a:blip r:embed="rId5">
              <a:alphaModFix/>
            </a:blip>
            <a:srcRect b="0" l="0" r="0" t="0"/>
            <a:stretch/>
          </p:blipFill>
          <p:spPr>
            <a:xfrm>
              <a:off x="4568372" y="2713572"/>
              <a:ext cx="509259" cy="530479"/>
            </a:xfrm>
            <a:prstGeom prst="rect">
              <a:avLst/>
            </a:prstGeom>
            <a:noFill/>
            <a:ln>
              <a:noFill/>
            </a:ln>
          </p:spPr>
        </p:pic>
      </p:grpSp>
      <p:grpSp>
        <p:nvGrpSpPr>
          <p:cNvPr id="602" name="Google Shape;602;p49"/>
          <p:cNvGrpSpPr/>
          <p:nvPr/>
        </p:nvGrpSpPr>
        <p:grpSpPr>
          <a:xfrm>
            <a:off x="7189105" y="5502593"/>
            <a:ext cx="1988996" cy="697338"/>
            <a:chOff x="3458099" y="2676774"/>
            <a:chExt cx="1792373" cy="628402"/>
          </a:xfrm>
        </p:grpSpPr>
        <p:grpSp>
          <p:nvGrpSpPr>
            <p:cNvPr id="603" name="Google Shape;603;p49"/>
            <p:cNvGrpSpPr/>
            <p:nvPr/>
          </p:nvGrpSpPr>
          <p:grpSpPr>
            <a:xfrm>
              <a:off x="3458099" y="2676774"/>
              <a:ext cx="1792373" cy="628402"/>
              <a:chOff x="3781494" y="3734048"/>
              <a:chExt cx="1425246" cy="380752"/>
            </a:xfrm>
          </p:grpSpPr>
          <p:sp>
            <p:nvSpPr>
              <p:cNvPr id="604" name="Google Shape;604;p49"/>
              <p:cNvSpPr/>
              <p:nvPr/>
            </p:nvSpPr>
            <p:spPr>
              <a:xfrm>
                <a:off x="3781494" y="3734048"/>
                <a:ext cx="1425246" cy="380752"/>
              </a:xfrm>
              <a:prstGeom prst="roundRect">
                <a:avLst>
                  <a:gd fmla="val 16667" name="adj"/>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sp>
            <p:nvSpPr>
              <p:cNvPr id="605" name="Google Shape;605;p49"/>
              <p:cNvSpPr txBox="1"/>
              <p:nvPr/>
            </p:nvSpPr>
            <p:spPr>
              <a:xfrm>
                <a:off x="3797937" y="3768030"/>
                <a:ext cx="864882" cy="32264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Promover la formación de especialistas</a:t>
                </a:r>
                <a:endParaRPr b="0" i="0" sz="1800" u="none" cap="none" strike="noStrike">
                  <a:solidFill>
                    <a:schemeClr val="dk1"/>
                  </a:solidFill>
                  <a:latin typeface="Roboto"/>
                  <a:ea typeface="Roboto"/>
                  <a:cs typeface="Roboto"/>
                  <a:sym typeface="Roboto"/>
                </a:endParaRPr>
              </a:p>
            </p:txBody>
          </p:sp>
        </p:grpSp>
        <p:pic>
          <p:nvPicPr>
            <p:cNvPr id="606" name="Google Shape;606;p49"/>
            <p:cNvPicPr preferRelativeResize="0"/>
            <p:nvPr/>
          </p:nvPicPr>
          <p:blipFill rotWithShape="1">
            <a:blip r:embed="rId6">
              <a:alphaModFix/>
            </a:blip>
            <a:srcRect b="0" l="0" r="0" t="0"/>
            <a:stretch/>
          </p:blipFill>
          <p:spPr>
            <a:xfrm>
              <a:off x="4513608" y="2691660"/>
              <a:ext cx="620368" cy="596508"/>
            </a:xfrm>
            <a:prstGeom prst="rect">
              <a:avLst/>
            </a:prstGeom>
            <a:noFill/>
            <a:ln>
              <a:noFill/>
            </a:ln>
          </p:spPr>
        </p:pic>
      </p:grpSp>
      <p:grpSp>
        <p:nvGrpSpPr>
          <p:cNvPr id="607" name="Google Shape;607;p49"/>
          <p:cNvGrpSpPr/>
          <p:nvPr/>
        </p:nvGrpSpPr>
        <p:grpSpPr>
          <a:xfrm>
            <a:off x="2392924" y="4240927"/>
            <a:ext cx="1988995" cy="697338"/>
            <a:chOff x="3458096" y="2676773"/>
            <a:chExt cx="1792372" cy="628402"/>
          </a:xfrm>
        </p:grpSpPr>
        <p:grpSp>
          <p:nvGrpSpPr>
            <p:cNvPr id="608" name="Google Shape;608;p49"/>
            <p:cNvGrpSpPr/>
            <p:nvPr/>
          </p:nvGrpSpPr>
          <p:grpSpPr>
            <a:xfrm>
              <a:off x="3458096" y="2676773"/>
              <a:ext cx="1792372" cy="628402"/>
              <a:chOff x="3781494" y="3734048"/>
              <a:chExt cx="1425246" cy="380752"/>
            </a:xfrm>
          </p:grpSpPr>
          <p:sp>
            <p:nvSpPr>
              <p:cNvPr id="609" name="Google Shape;609;p49"/>
              <p:cNvSpPr/>
              <p:nvPr/>
            </p:nvSpPr>
            <p:spPr>
              <a:xfrm>
                <a:off x="3781494" y="3734048"/>
                <a:ext cx="1425246" cy="380752"/>
              </a:xfrm>
              <a:prstGeom prst="roundRect">
                <a:avLst>
                  <a:gd fmla="val 16667" name="adj"/>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sp>
            <p:nvSpPr>
              <p:cNvPr id="610" name="Google Shape;610;p49"/>
              <p:cNvSpPr txBox="1"/>
              <p:nvPr/>
            </p:nvSpPr>
            <p:spPr>
              <a:xfrm>
                <a:off x="3791488" y="3755659"/>
                <a:ext cx="1018854" cy="30418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Expedir las normas que regulen el sistema</a:t>
                </a:r>
                <a:endParaRPr b="0" i="0" sz="1800" u="none" cap="none" strike="noStrike">
                  <a:solidFill>
                    <a:schemeClr val="dk1"/>
                  </a:solidFill>
                  <a:latin typeface="Roboto"/>
                  <a:ea typeface="Roboto"/>
                  <a:cs typeface="Roboto"/>
                  <a:sym typeface="Roboto"/>
                </a:endParaRPr>
              </a:p>
            </p:txBody>
          </p:sp>
        </p:grpSp>
        <p:pic>
          <p:nvPicPr>
            <p:cNvPr id="611" name="Google Shape;611;p49"/>
            <p:cNvPicPr preferRelativeResize="0"/>
            <p:nvPr/>
          </p:nvPicPr>
          <p:blipFill rotWithShape="1">
            <a:blip r:embed="rId7">
              <a:alphaModFix/>
            </a:blip>
            <a:srcRect b="0" l="0" r="0" t="0"/>
            <a:stretch/>
          </p:blipFill>
          <p:spPr>
            <a:xfrm>
              <a:off x="4710059" y="2688527"/>
              <a:ext cx="498112" cy="558125"/>
            </a:xfrm>
            <a:prstGeom prst="rect">
              <a:avLst/>
            </a:prstGeom>
            <a:noFill/>
            <a:ln>
              <a:noFill/>
            </a:ln>
          </p:spPr>
        </p:pic>
      </p:grpSp>
      <p:sp>
        <p:nvSpPr>
          <p:cNvPr id="612" name="Google Shape;612;p49"/>
          <p:cNvSpPr/>
          <p:nvPr/>
        </p:nvSpPr>
        <p:spPr>
          <a:xfrm rot="-5400000">
            <a:off x="6839930" y="4404153"/>
            <a:ext cx="381300" cy="286800"/>
          </a:xfrm>
          <a:prstGeom prst="downArrow">
            <a:avLst>
              <a:gd fmla="val 50000" name="adj1"/>
              <a:gd fmla="val 50000" name="adj2"/>
            </a:avLst>
          </a:prstGeom>
          <a:solidFill>
            <a:srgbClr val="992A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sp>
        <p:nvSpPr>
          <p:cNvPr id="613" name="Google Shape;613;p49"/>
          <p:cNvSpPr/>
          <p:nvPr/>
        </p:nvSpPr>
        <p:spPr>
          <a:xfrm>
            <a:off x="3196918" y="3642267"/>
            <a:ext cx="381300" cy="286800"/>
          </a:xfrm>
          <a:prstGeom prst="downArrow">
            <a:avLst>
              <a:gd fmla="val 50000" name="adj1"/>
              <a:gd fmla="val 50000" name="adj2"/>
            </a:avLst>
          </a:prstGeom>
          <a:solidFill>
            <a:srgbClr val="992A3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grpSp>
        <p:nvGrpSpPr>
          <p:cNvPr id="614" name="Google Shape;614;p49"/>
          <p:cNvGrpSpPr/>
          <p:nvPr/>
        </p:nvGrpSpPr>
        <p:grpSpPr>
          <a:xfrm>
            <a:off x="3578176" y="5534048"/>
            <a:ext cx="2963945" cy="738240"/>
            <a:chOff x="2502772" y="2668003"/>
            <a:chExt cx="2747701" cy="684379"/>
          </a:xfrm>
        </p:grpSpPr>
        <p:grpSp>
          <p:nvGrpSpPr>
            <p:cNvPr id="615" name="Google Shape;615;p49"/>
            <p:cNvGrpSpPr/>
            <p:nvPr/>
          </p:nvGrpSpPr>
          <p:grpSpPr>
            <a:xfrm>
              <a:off x="2502772" y="2668003"/>
              <a:ext cx="2747701" cy="684379"/>
              <a:chOff x="3021845" y="3728737"/>
              <a:chExt cx="2184897" cy="414669"/>
            </a:xfrm>
          </p:grpSpPr>
          <p:sp>
            <p:nvSpPr>
              <p:cNvPr id="616" name="Google Shape;616;p49"/>
              <p:cNvSpPr/>
              <p:nvPr/>
            </p:nvSpPr>
            <p:spPr>
              <a:xfrm>
                <a:off x="3021845" y="3734048"/>
                <a:ext cx="2184897" cy="380752"/>
              </a:xfrm>
              <a:prstGeom prst="roundRect">
                <a:avLst>
                  <a:gd fmla="val 16667" name="adj"/>
                </a:avLst>
              </a:prstGeom>
              <a:solidFill>
                <a:srgbClr val="EE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Roboto"/>
                  <a:ea typeface="Roboto"/>
                  <a:cs typeface="Roboto"/>
                  <a:sym typeface="Roboto"/>
                </a:endParaRPr>
              </a:p>
            </p:txBody>
          </p:sp>
          <p:sp>
            <p:nvSpPr>
              <p:cNvPr id="617" name="Google Shape;617;p49"/>
              <p:cNvSpPr txBox="1"/>
              <p:nvPr/>
            </p:nvSpPr>
            <p:spPr>
              <a:xfrm>
                <a:off x="3157831" y="3728737"/>
                <a:ext cx="1499878" cy="41466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Realizar la </a:t>
                </a:r>
                <a:endParaRPr b="0" i="0" sz="1200" u="none" cap="none" strike="noStrike">
                  <a:solidFill>
                    <a:schemeClr val="dk1"/>
                  </a:solidFill>
                  <a:latin typeface="Roboto"/>
                  <a:ea typeface="Roboto"/>
                  <a:cs typeface="Roboto"/>
                  <a:sym typeface="Roboto"/>
                </a:endParaRPr>
              </a:p>
              <a:p>
                <a:pPr indent="0" lvl="0" marL="0" marR="0" rtl="0" algn="ctr">
                  <a:lnSpc>
                    <a:spcPct val="90000"/>
                  </a:lnSpc>
                  <a:spcBef>
                    <a:spcPts val="0"/>
                  </a:spcBef>
                  <a:spcAft>
                    <a:spcPts val="0"/>
                  </a:spcAft>
                  <a:buClr>
                    <a:srgbClr val="595959"/>
                  </a:buClr>
                  <a:buSzPts val="1200"/>
                  <a:buFont typeface="Roboto"/>
                  <a:buNone/>
                </a:pPr>
                <a:r>
                  <a:rPr b="0" i="0" lang="es-PE" sz="1200" u="none" cap="none" strike="noStrike">
                    <a:solidFill>
                      <a:srgbClr val="595959"/>
                    </a:solidFill>
                    <a:latin typeface="Roboto"/>
                    <a:ea typeface="Roboto"/>
                    <a:cs typeface="Roboto"/>
                    <a:sym typeface="Roboto"/>
                  </a:rPr>
                  <a:t>supervisión y seguimiento a la aplicación de la Directiva</a:t>
                </a:r>
                <a:endParaRPr b="0" i="0" sz="1200" u="none" cap="none" strike="noStrike">
                  <a:solidFill>
                    <a:schemeClr val="dk1"/>
                  </a:solidFill>
                  <a:latin typeface="Roboto"/>
                  <a:ea typeface="Roboto"/>
                  <a:cs typeface="Roboto"/>
                  <a:sym typeface="Roboto"/>
                </a:endParaRPr>
              </a:p>
            </p:txBody>
          </p:sp>
        </p:grpSp>
        <p:pic>
          <p:nvPicPr>
            <p:cNvPr id="618" name="Google Shape;618;p49"/>
            <p:cNvPicPr preferRelativeResize="0"/>
            <p:nvPr/>
          </p:nvPicPr>
          <p:blipFill rotWithShape="1">
            <a:blip r:embed="rId8">
              <a:alphaModFix/>
            </a:blip>
            <a:srcRect b="0" l="0" r="0" t="0"/>
            <a:stretch/>
          </p:blipFill>
          <p:spPr>
            <a:xfrm>
              <a:off x="4648600" y="2696571"/>
              <a:ext cx="581191" cy="627238"/>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0"/>
          <p:cNvSpPr/>
          <p:nvPr/>
        </p:nvSpPr>
        <p:spPr>
          <a:xfrm>
            <a:off x="1372415" y="1163413"/>
            <a:ext cx="45600" cy="5505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24" name="Google Shape;624;p50"/>
          <p:cNvPicPr preferRelativeResize="0"/>
          <p:nvPr/>
        </p:nvPicPr>
        <p:blipFill rotWithShape="1">
          <a:blip r:embed="rId3">
            <a:alphaModFix/>
          </a:blip>
          <a:srcRect b="0" l="0" r="0" t="0"/>
          <a:stretch/>
        </p:blipFill>
        <p:spPr>
          <a:xfrm flipH="1">
            <a:off x="5078186" y="0"/>
            <a:ext cx="8642974" cy="6858000"/>
          </a:xfrm>
          <a:prstGeom prst="rect">
            <a:avLst/>
          </a:prstGeom>
          <a:noFill/>
          <a:ln>
            <a:noFill/>
          </a:ln>
        </p:spPr>
      </p:pic>
      <p:pic>
        <p:nvPicPr>
          <p:cNvPr id="625" name="Google Shape;625;p50"/>
          <p:cNvPicPr preferRelativeResize="0"/>
          <p:nvPr/>
        </p:nvPicPr>
        <p:blipFill rotWithShape="1">
          <a:blip r:embed="rId4">
            <a:alphaModFix/>
          </a:blip>
          <a:srcRect b="0" l="0" r="0" t="0"/>
          <a:stretch/>
        </p:blipFill>
        <p:spPr>
          <a:xfrm rot="10800000">
            <a:off x="5033294" y="-2"/>
            <a:ext cx="8687866" cy="6858001"/>
          </a:xfrm>
          <a:prstGeom prst="rect">
            <a:avLst/>
          </a:prstGeom>
          <a:noFill/>
          <a:ln>
            <a:noFill/>
          </a:ln>
        </p:spPr>
      </p:pic>
      <p:sp>
        <p:nvSpPr>
          <p:cNvPr id="626" name="Google Shape;626;p50"/>
          <p:cNvSpPr/>
          <p:nvPr/>
        </p:nvSpPr>
        <p:spPr>
          <a:xfrm>
            <a:off x="1437055" y="1884525"/>
            <a:ext cx="6172500" cy="98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400"/>
              <a:buFont typeface="Calibri"/>
              <a:buNone/>
            </a:pPr>
            <a:r>
              <a:rPr b="0" i="0" lang="es-PE" sz="1400" u="none" cap="none" strike="noStrike">
                <a:solidFill>
                  <a:srgbClr val="2A395B"/>
                </a:solidFill>
                <a:latin typeface="Roboto"/>
                <a:ea typeface="Roboto"/>
                <a:cs typeface="Roboto"/>
                <a:sym typeface="Roboto"/>
              </a:rPr>
              <a:t>El Plan Estratégico de Desarrollo Nacional – </a:t>
            </a:r>
            <a:r>
              <a:rPr b="1" i="0" lang="es-PE" sz="1400" u="none" cap="none" strike="noStrike">
                <a:solidFill>
                  <a:srgbClr val="2A395B"/>
                </a:solidFill>
                <a:latin typeface="Roboto"/>
                <a:ea typeface="Roboto"/>
                <a:cs typeface="Roboto"/>
                <a:sym typeface="Roboto"/>
              </a:rPr>
              <a:t>Plan Bicentenario: el Perú hacia el 2021</a:t>
            </a:r>
            <a:r>
              <a:rPr b="0" i="0" lang="es-PE" sz="1400" u="none" cap="none" strike="noStrike">
                <a:solidFill>
                  <a:srgbClr val="2A395B"/>
                </a:solidFill>
                <a:latin typeface="Roboto"/>
                <a:ea typeface="Roboto"/>
                <a:cs typeface="Roboto"/>
                <a:sym typeface="Roboto"/>
              </a:rPr>
              <a:t>, aprobado por D.S. 054-2011-PCM, tiene la siguiente Visión compartida de futuro para el siglo XXI:</a:t>
            </a:r>
            <a:endParaRPr b="0" i="0" sz="1400" u="none" cap="none" strike="noStrike">
              <a:solidFill>
                <a:srgbClr val="2A395B"/>
              </a:solidFill>
              <a:latin typeface="Roboto"/>
              <a:ea typeface="Roboto"/>
              <a:cs typeface="Roboto"/>
              <a:sym typeface="Roboto"/>
            </a:endParaRPr>
          </a:p>
        </p:txBody>
      </p:sp>
      <p:sp>
        <p:nvSpPr>
          <p:cNvPr id="627" name="Google Shape;627;p50"/>
          <p:cNvSpPr/>
          <p:nvPr/>
        </p:nvSpPr>
        <p:spPr>
          <a:xfrm>
            <a:off x="1413525" y="2684509"/>
            <a:ext cx="6274500" cy="289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400"/>
              <a:buFont typeface="Roboto"/>
              <a:buNone/>
            </a:pPr>
            <a:r>
              <a:rPr b="0" i="1" lang="es-PE" sz="1400" u="none" cap="none" strike="noStrike">
                <a:solidFill>
                  <a:srgbClr val="2A395B"/>
                </a:solidFill>
                <a:latin typeface="Roboto"/>
                <a:ea typeface="Roboto"/>
                <a:cs typeface="Roboto"/>
                <a:sym typeface="Roboto"/>
              </a:rPr>
              <a:t>“Somos una sociedad democrática en la que prevalece el Estado de derecho y en la que todos los habitantes tienen una alta calidad de vida e iguales oportunidades para desarrollar su máximo potencial como seres humanos.</a:t>
            </a:r>
            <a:endParaRPr b="0" i="1" sz="1400" u="none" cap="none" strike="noStrike">
              <a:solidFill>
                <a:srgbClr val="2A395B"/>
              </a:solidFill>
              <a:latin typeface="Roboto"/>
              <a:ea typeface="Roboto"/>
              <a:cs typeface="Roboto"/>
              <a:sym typeface="Roboto"/>
            </a:endParaRPr>
          </a:p>
          <a:p>
            <a:pPr indent="0" lvl="0" marL="0" marR="0" rtl="0" algn="l">
              <a:lnSpc>
                <a:spcPct val="100000"/>
              </a:lnSpc>
              <a:spcBef>
                <a:spcPts val="0"/>
              </a:spcBef>
              <a:spcAft>
                <a:spcPts val="0"/>
              </a:spcAft>
              <a:buClr>
                <a:srgbClr val="595959"/>
              </a:buClr>
              <a:buSzPts val="1400"/>
              <a:buFont typeface="Roboto"/>
              <a:buNone/>
            </a:pPr>
            <a:r>
              <a:rPr b="0" i="1" lang="es-PE" sz="1400" u="none" cap="none" strike="noStrike">
                <a:solidFill>
                  <a:srgbClr val="2A395B"/>
                </a:solidFill>
                <a:latin typeface="Roboto"/>
                <a:ea typeface="Roboto"/>
                <a:cs typeface="Roboto"/>
                <a:sym typeface="Roboto"/>
              </a:rPr>
              <a:t>Tenemos un Estado moderno, descentralizado, eficiente, transparente, participativo y ético al servicio de la ciudadanía.</a:t>
            </a:r>
            <a:endParaRPr b="0" i="1" sz="1400" u="none" cap="none" strike="noStrike">
              <a:solidFill>
                <a:srgbClr val="2A395B"/>
              </a:solidFill>
              <a:latin typeface="Roboto"/>
              <a:ea typeface="Roboto"/>
              <a:cs typeface="Roboto"/>
              <a:sym typeface="Roboto"/>
            </a:endParaRPr>
          </a:p>
          <a:p>
            <a:pPr indent="0" lvl="0" marL="0" marR="0" rtl="0" algn="l">
              <a:lnSpc>
                <a:spcPct val="100000"/>
              </a:lnSpc>
              <a:spcBef>
                <a:spcPts val="0"/>
              </a:spcBef>
              <a:spcAft>
                <a:spcPts val="0"/>
              </a:spcAft>
              <a:buClr>
                <a:srgbClr val="595959"/>
              </a:buClr>
              <a:buSzPts val="1400"/>
              <a:buFont typeface="Roboto"/>
              <a:buNone/>
            </a:pPr>
            <a:r>
              <a:rPr b="0" i="1" lang="es-PE" sz="1400" u="none" cap="none" strike="noStrike">
                <a:solidFill>
                  <a:srgbClr val="2A395B"/>
                </a:solidFill>
                <a:latin typeface="Roboto"/>
                <a:ea typeface="Roboto"/>
                <a:cs typeface="Roboto"/>
                <a:sym typeface="Roboto"/>
              </a:rPr>
              <a:t>Nuestra economía es dinámica, diversificada, de alto nivel tecnológico y equilibrada regionalmente, con pleno empleo y alta productividad del trabajo.</a:t>
            </a:r>
            <a:endParaRPr b="0" i="1" sz="1400" u="none" cap="none" strike="noStrike">
              <a:solidFill>
                <a:srgbClr val="2A395B"/>
              </a:solidFill>
              <a:latin typeface="Roboto"/>
              <a:ea typeface="Roboto"/>
              <a:cs typeface="Roboto"/>
              <a:sym typeface="Roboto"/>
            </a:endParaRPr>
          </a:p>
          <a:p>
            <a:pPr indent="0" lvl="0" marL="0" marR="0" rtl="0" algn="l">
              <a:lnSpc>
                <a:spcPct val="100000"/>
              </a:lnSpc>
              <a:spcBef>
                <a:spcPts val="0"/>
              </a:spcBef>
              <a:spcAft>
                <a:spcPts val="0"/>
              </a:spcAft>
              <a:buClr>
                <a:srgbClr val="595959"/>
              </a:buClr>
              <a:buSzPts val="1400"/>
              <a:buFont typeface="Roboto"/>
              <a:buNone/>
            </a:pPr>
            <a:r>
              <a:rPr b="0" i="1" lang="es-PE" sz="1400" u="none" cap="none" strike="noStrike">
                <a:solidFill>
                  <a:srgbClr val="2A395B"/>
                </a:solidFill>
                <a:latin typeface="Roboto"/>
                <a:ea typeface="Roboto"/>
                <a:cs typeface="Roboto"/>
                <a:sym typeface="Roboto"/>
              </a:rPr>
              <a:t>El país favorece la inversión privada y la innovación, e invierte en educación y tecnología para aprovechar competitivamente las oportunidades de la economía mundial.</a:t>
            </a:r>
            <a:endParaRPr b="0" i="1" sz="1400" u="none" cap="none" strike="noStrike">
              <a:solidFill>
                <a:srgbClr val="2A395B"/>
              </a:solidFill>
              <a:latin typeface="Roboto"/>
              <a:ea typeface="Roboto"/>
              <a:cs typeface="Roboto"/>
              <a:sym typeface="Roboto"/>
            </a:endParaRPr>
          </a:p>
          <a:p>
            <a:pPr indent="0" lvl="0" marL="0" marR="0" rtl="0" algn="l">
              <a:lnSpc>
                <a:spcPct val="100000"/>
              </a:lnSpc>
              <a:spcBef>
                <a:spcPts val="0"/>
              </a:spcBef>
              <a:spcAft>
                <a:spcPts val="0"/>
              </a:spcAft>
              <a:buClr>
                <a:srgbClr val="595959"/>
              </a:buClr>
              <a:buSzPts val="1400"/>
              <a:buFont typeface="Roboto"/>
              <a:buNone/>
            </a:pPr>
            <a:r>
              <a:rPr b="0" i="1" lang="es-PE" sz="1400" u="none" cap="none" strike="noStrike">
                <a:solidFill>
                  <a:srgbClr val="2A395B"/>
                </a:solidFill>
                <a:latin typeface="Roboto"/>
                <a:ea typeface="Roboto"/>
                <a:cs typeface="Roboto"/>
                <a:sym typeface="Roboto"/>
              </a:rPr>
              <a:t>La pobreza y la pobreza extrema han sido erradicadas, existen mecanismos redistributivos para propiciar la equi­dad social, y los recursos naturales se aprovechan en forma sostenible, manteniendo una buena calidad ambiental”.</a:t>
            </a:r>
            <a:endParaRPr b="0" i="1" sz="1400" u="none" cap="none" strike="noStrike">
              <a:solidFill>
                <a:srgbClr val="2A395B"/>
              </a:solidFill>
              <a:latin typeface="Roboto"/>
              <a:ea typeface="Roboto"/>
              <a:cs typeface="Roboto"/>
              <a:sym typeface="Roboto"/>
            </a:endParaRPr>
          </a:p>
        </p:txBody>
      </p:sp>
      <p:sp>
        <p:nvSpPr>
          <p:cNvPr id="628" name="Google Shape;628;p50"/>
          <p:cNvSpPr/>
          <p:nvPr/>
        </p:nvSpPr>
        <p:spPr>
          <a:xfrm>
            <a:off x="1471479" y="5866072"/>
            <a:ext cx="4722900" cy="2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1000"/>
              <a:buFont typeface="Calibri"/>
              <a:buNone/>
            </a:pPr>
            <a:r>
              <a:rPr b="0" i="0" lang="es-PE" sz="1000" u="none" cap="none" strike="noStrike">
                <a:solidFill>
                  <a:srgbClr val="2A395B"/>
                </a:solidFill>
                <a:latin typeface="Roboto"/>
                <a:ea typeface="Roboto"/>
                <a:cs typeface="Roboto"/>
                <a:sym typeface="Roboto"/>
              </a:rPr>
              <a:t>Fuente: https://www.ceplan.gob.pe/sinaplan/plan-bicentenario-2/</a:t>
            </a:r>
            <a:endParaRPr b="0" i="0" sz="1000" u="none" cap="none" strike="noStrike">
              <a:solidFill>
                <a:srgbClr val="2A395B"/>
              </a:solidFill>
              <a:latin typeface="Roboto"/>
              <a:ea typeface="Roboto"/>
              <a:cs typeface="Roboto"/>
              <a:sym typeface="Roboto"/>
            </a:endParaRPr>
          </a:p>
        </p:txBody>
      </p:sp>
      <p:sp>
        <p:nvSpPr>
          <p:cNvPr id="629" name="Google Shape;629;p50"/>
          <p:cNvSpPr txBox="1"/>
          <p:nvPr/>
        </p:nvSpPr>
        <p:spPr>
          <a:xfrm>
            <a:off x="1471475" y="1219200"/>
            <a:ext cx="65946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1F355C"/>
                </a:solidFill>
                <a:latin typeface="Roboto Slab"/>
                <a:ea typeface="Roboto Slab"/>
                <a:cs typeface="Roboto Slab"/>
                <a:sym typeface="Roboto Slab"/>
              </a:rPr>
              <a:t>Plan Estratégico de Desarrollo Nacional</a:t>
            </a:r>
            <a:endParaRPr b="0" i="0" sz="1900" u="none" cap="none" strike="noStrike">
              <a:solidFill>
                <a:srgbClr val="1F355C"/>
              </a:solidFill>
              <a:latin typeface="Roboto Slab"/>
              <a:ea typeface="Roboto Slab"/>
              <a:cs typeface="Roboto Slab"/>
              <a:sym typeface="Roboto Sla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grpSp>
        <p:nvGrpSpPr>
          <p:cNvPr id="137" name="Google Shape;137;p24"/>
          <p:cNvGrpSpPr/>
          <p:nvPr/>
        </p:nvGrpSpPr>
        <p:grpSpPr>
          <a:xfrm>
            <a:off x="3668882" y="2216663"/>
            <a:ext cx="3879031" cy="2951642"/>
            <a:chOff x="1388073" y="3806566"/>
            <a:chExt cx="3299257" cy="2951642"/>
          </a:xfrm>
        </p:grpSpPr>
        <p:sp>
          <p:nvSpPr>
            <p:cNvPr id="138" name="Google Shape;138;p24"/>
            <p:cNvSpPr/>
            <p:nvPr/>
          </p:nvSpPr>
          <p:spPr>
            <a:xfrm>
              <a:off x="1919418" y="3871786"/>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24"/>
            <p:cNvSpPr txBox="1"/>
            <p:nvPr/>
          </p:nvSpPr>
          <p:spPr>
            <a:xfrm>
              <a:off x="2010030" y="3806566"/>
              <a:ext cx="26773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Roboto Slab"/>
                  <a:ea typeface="Roboto Slab"/>
                  <a:cs typeface="Roboto Slab"/>
                  <a:sym typeface="Roboto Slab"/>
                </a:rPr>
                <a:t>Planeamiento </a:t>
              </a:r>
              <a:endParaRPr b="0" i="0" sz="1800" u="none" cap="none" strike="noStrike">
                <a:solidFill>
                  <a:schemeClr val="lt1"/>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Roboto Slab"/>
                  <a:ea typeface="Roboto Slab"/>
                  <a:cs typeface="Roboto Slab"/>
                  <a:sym typeface="Roboto Slab"/>
                </a:rPr>
                <a:t>Estratégico</a:t>
              </a:r>
              <a:endParaRPr b="0" i="0" sz="1800" u="none" cap="none" strike="noStrike">
                <a:solidFill>
                  <a:schemeClr val="lt1"/>
                </a:solidFill>
                <a:latin typeface="Roboto Slab"/>
                <a:ea typeface="Roboto Slab"/>
                <a:cs typeface="Roboto Slab"/>
                <a:sym typeface="Roboto Slab"/>
              </a:endParaRPr>
            </a:p>
          </p:txBody>
        </p:sp>
        <p:sp>
          <p:nvSpPr>
            <p:cNvPr id="140" name="Google Shape;140;p24"/>
            <p:cNvSpPr txBox="1"/>
            <p:nvPr/>
          </p:nvSpPr>
          <p:spPr>
            <a:xfrm>
              <a:off x="1919418" y="4696145"/>
              <a:ext cx="2677301" cy="20620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Roboto"/>
                  <a:ea typeface="Roboto"/>
                  <a:cs typeface="Roboto"/>
                  <a:sym typeface="Roboto"/>
                </a:rPr>
                <a:t>¿Qué es la Planificación Estratégica?.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Roboto"/>
                  <a:ea typeface="Roboto"/>
                  <a:cs typeface="Roboto"/>
                  <a:sym typeface="Roboto"/>
                </a:rPr>
                <a:t>Esquema del Planeamiento Estratégico.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Roboto"/>
                  <a:ea typeface="Roboto"/>
                  <a:cs typeface="Roboto"/>
                  <a:sym typeface="Roboto"/>
                </a:rPr>
                <a:t>Funciones básicas de Planificación.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Roboto"/>
                  <a:ea typeface="Roboto"/>
                  <a:cs typeface="Roboto"/>
                  <a:sym typeface="Roboto"/>
                </a:rPr>
                <a:t>Los niveles de la planificación.</a:t>
              </a:r>
              <a:endParaRPr b="0" i="0" sz="1600" u="none" cap="none" strike="noStrike">
                <a:solidFill>
                  <a:schemeClr val="lt1"/>
                </a:solidFill>
                <a:latin typeface="Roboto"/>
                <a:ea typeface="Roboto"/>
                <a:cs typeface="Roboto"/>
                <a:sym typeface="Roboto"/>
              </a:endParaRPr>
            </a:p>
          </p:txBody>
        </p:sp>
        <p:sp>
          <p:nvSpPr>
            <p:cNvPr id="141" name="Google Shape;141;p24"/>
            <p:cNvSpPr txBox="1"/>
            <p:nvPr/>
          </p:nvSpPr>
          <p:spPr>
            <a:xfrm>
              <a:off x="1388073" y="3880708"/>
              <a:ext cx="5770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Roboto Slab"/>
                  <a:ea typeface="Roboto Slab"/>
                  <a:cs typeface="Roboto Slab"/>
                  <a:sym typeface="Roboto Slab"/>
                </a:rPr>
                <a:t>01</a:t>
              </a:r>
              <a:endParaRPr b="1" i="0" sz="1800" u="none" cap="none" strike="noStrike">
                <a:solidFill>
                  <a:schemeClr val="lt1"/>
                </a:solidFill>
                <a:latin typeface="Roboto Slab"/>
                <a:ea typeface="Roboto Slab"/>
                <a:cs typeface="Roboto Slab"/>
                <a:sym typeface="Roboto Slab"/>
              </a:endParaRPr>
            </a:p>
          </p:txBody>
        </p:sp>
      </p:grpSp>
      <p:grpSp>
        <p:nvGrpSpPr>
          <p:cNvPr id="142" name="Google Shape;142;p24"/>
          <p:cNvGrpSpPr/>
          <p:nvPr/>
        </p:nvGrpSpPr>
        <p:grpSpPr>
          <a:xfrm>
            <a:off x="7813586" y="2216663"/>
            <a:ext cx="3299257" cy="3289225"/>
            <a:chOff x="1388073" y="3806566"/>
            <a:chExt cx="3299257" cy="3289225"/>
          </a:xfrm>
        </p:grpSpPr>
        <p:sp>
          <p:nvSpPr>
            <p:cNvPr id="143" name="Google Shape;143;p24"/>
            <p:cNvSpPr/>
            <p:nvPr/>
          </p:nvSpPr>
          <p:spPr>
            <a:xfrm>
              <a:off x="1919418" y="3871786"/>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24"/>
            <p:cNvSpPr txBox="1"/>
            <p:nvPr/>
          </p:nvSpPr>
          <p:spPr>
            <a:xfrm>
              <a:off x="2010030" y="3806566"/>
              <a:ext cx="26773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chemeClr val="lt1"/>
                  </a:solidFill>
                  <a:latin typeface="Roboto Slab"/>
                  <a:ea typeface="Roboto Slab"/>
                  <a:cs typeface="Roboto Slab"/>
                  <a:sym typeface="Roboto Slab"/>
                </a:rPr>
                <a:t>Planeamiento Estratégico en el Perú</a:t>
              </a:r>
              <a:endParaRPr b="0" i="0" sz="1800" u="none" cap="none" strike="noStrike">
                <a:solidFill>
                  <a:schemeClr val="lt1"/>
                </a:solidFill>
                <a:latin typeface="Roboto Slab"/>
                <a:ea typeface="Roboto Slab"/>
                <a:cs typeface="Roboto Slab"/>
                <a:sym typeface="Roboto Slab"/>
              </a:endParaRPr>
            </a:p>
          </p:txBody>
        </p:sp>
        <p:sp>
          <p:nvSpPr>
            <p:cNvPr id="145" name="Google Shape;145;p24"/>
            <p:cNvSpPr txBox="1"/>
            <p:nvPr/>
          </p:nvSpPr>
          <p:spPr>
            <a:xfrm>
              <a:off x="2010029" y="4541286"/>
              <a:ext cx="2677301" cy="255450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Roboto"/>
                  <a:ea typeface="Roboto"/>
                  <a:cs typeface="Roboto"/>
                  <a:sym typeface="Roboto"/>
                </a:rPr>
                <a:t>Marco normativo del planeamiento estratégico.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Roboto"/>
                  <a:ea typeface="Roboto"/>
                  <a:cs typeface="Roboto"/>
                  <a:sym typeface="Roboto"/>
                </a:rPr>
                <a:t>SINAPLAN y rol de CEPLAN. Plan Estratégico de Desarrollo Nacional de Desarrollo.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s-PE" sz="1600" u="none" cap="none" strike="noStrike">
                  <a:solidFill>
                    <a:schemeClr val="lt1"/>
                  </a:solidFill>
                  <a:latin typeface="Roboto"/>
                  <a:ea typeface="Roboto"/>
                  <a:cs typeface="Roboto"/>
                  <a:sym typeface="Roboto"/>
                </a:rPr>
                <a:t>Fases del Planeamiento Estratégico.</a:t>
              </a:r>
              <a:endParaRPr b="0" i="0" sz="1600" u="none" cap="none" strike="noStrike">
                <a:solidFill>
                  <a:schemeClr val="lt1"/>
                </a:solidFill>
                <a:latin typeface="Roboto"/>
                <a:ea typeface="Roboto"/>
                <a:cs typeface="Roboto"/>
                <a:sym typeface="Roboto"/>
              </a:endParaRPr>
            </a:p>
          </p:txBody>
        </p:sp>
        <p:sp>
          <p:nvSpPr>
            <p:cNvPr id="146" name="Google Shape;146;p24"/>
            <p:cNvSpPr txBox="1"/>
            <p:nvPr/>
          </p:nvSpPr>
          <p:spPr>
            <a:xfrm>
              <a:off x="1388073" y="3880708"/>
              <a:ext cx="53134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Roboto Slab"/>
                  <a:ea typeface="Roboto Slab"/>
                  <a:cs typeface="Roboto Slab"/>
                  <a:sym typeface="Roboto Slab"/>
                </a:rPr>
                <a:t>02</a:t>
              </a:r>
              <a:endParaRPr b="1" i="0" sz="1800" u="none" cap="none" strike="noStrike">
                <a:solidFill>
                  <a:schemeClr val="lt1"/>
                </a:solidFill>
                <a:latin typeface="Roboto Slab"/>
                <a:ea typeface="Roboto Slab"/>
                <a:cs typeface="Roboto Slab"/>
                <a:sym typeface="Roboto Slab"/>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1"/>
          <p:cNvSpPr txBox="1"/>
          <p:nvPr/>
        </p:nvSpPr>
        <p:spPr>
          <a:xfrm>
            <a:off x="1274681" y="906991"/>
            <a:ext cx="719283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rgbClr val="1F355C"/>
                </a:solidFill>
                <a:latin typeface="Roboto Slab"/>
                <a:ea typeface="Roboto Slab"/>
                <a:cs typeface="Roboto Slab"/>
                <a:sym typeface="Roboto Slab"/>
              </a:rPr>
              <a:t>Plan Estratégico de Desarrollo Nacional : Ejes Estratégicos</a:t>
            </a:r>
            <a:endParaRPr b="0" i="0" sz="1600" u="none" cap="none" strike="noStrike">
              <a:solidFill>
                <a:srgbClr val="1F355C"/>
              </a:solidFill>
              <a:latin typeface="Roboto Slab"/>
              <a:ea typeface="Roboto Slab"/>
              <a:cs typeface="Roboto Slab"/>
              <a:sym typeface="Roboto Slab"/>
            </a:endParaRPr>
          </a:p>
        </p:txBody>
      </p:sp>
      <p:sp>
        <p:nvSpPr>
          <p:cNvPr id="635" name="Google Shape;635;p51"/>
          <p:cNvSpPr/>
          <p:nvPr/>
        </p:nvSpPr>
        <p:spPr>
          <a:xfrm>
            <a:off x="1238254" y="854679"/>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36" name="Google Shape;636;p51"/>
          <p:cNvGrpSpPr/>
          <p:nvPr/>
        </p:nvGrpSpPr>
        <p:grpSpPr>
          <a:xfrm>
            <a:off x="1536519" y="2091306"/>
            <a:ext cx="9552652" cy="4241627"/>
            <a:chOff x="1715423" y="2210575"/>
            <a:chExt cx="9552652" cy="4241627"/>
          </a:xfrm>
        </p:grpSpPr>
        <p:cxnSp>
          <p:nvCxnSpPr>
            <p:cNvPr id="637" name="Google Shape;637;p51"/>
            <p:cNvCxnSpPr>
              <a:stCxn id="638" idx="0"/>
            </p:cNvCxnSpPr>
            <p:nvPr/>
          </p:nvCxnSpPr>
          <p:spPr>
            <a:xfrm>
              <a:off x="5721740" y="2890583"/>
              <a:ext cx="0" cy="736800"/>
            </a:xfrm>
            <a:prstGeom prst="straightConnector1">
              <a:avLst/>
            </a:prstGeom>
            <a:noFill/>
            <a:ln cap="flat" cmpd="sng" w="9525">
              <a:solidFill>
                <a:srgbClr val="C3444B"/>
              </a:solidFill>
              <a:prstDash val="solid"/>
              <a:miter lim="800000"/>
              <a:headEnd len="sm" w="sm" type="none"/>
              <a:tailEnd len="sm" w="sm" type="none"/>
            </a:ln>
          </p:spPr>
        </p:cxnSp>
        <p:sp>
          <p:nvSpPr>
            <p:cNvPr id="639" name="Google Shape;639;p51"/>
            <p:cNvSpPr/>
            <p:nvPr/>
          </p:nvSpPr>
          <p:spPr>
            <a:xfrm rot="10800000">
              <a:off x="2128067" y="2213891"/>
              <a:ext cx="993015" cy="680008"/>
            </a:xfrm>
            <a:prstGeom prst="flowChartPunchedCard">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cxnSp>
          <p:nvCxnSpPr>
            <p:cNvPr id="640" name="Google Shape;640;p51"/>
            <p:cNvCxnSpPr/>
            <p:nvPr/>
          </p:nvCxnSpPr>
          <p:spPr>
            <a:xfrm>
              <a:off x="2586474" y="2868257"/>
              <a:ext cx="0" cy="736754"/>
            </a:xfrm>
            <a:prstGeom prst="straightConnector1">
              <a:avLst/>
            </a:prstGeom>
            <a:noFill/>
            <a:ln cap="flat" cmpd="sng" w="9525">
              <a:solidFill>
                <a:srgbClr val="C3444B"/>
              </a:solidFill>
              <a:prstDash val="solid"/>
              <a:miter lim="800000"/>
              <a:headEnd len="sm" w="sm" type="none"/>
              <a:tailEnd len="sm" w="sm" type="none"/>
            </a:ln>
          </p:spPr>
        </p:cxnSp>
        <p:sp>
          <p:nvSpPr>
            <p:cNvPr id="641" name="Google Shape;641;p51"/>
            <p:cNvSpPr/>
            <p:nvPr/>
          </p:nvSpPr>
          <p:spPr>
            <a:xfrm>
              <a:off x="1715423" y="3605011"/>
              <a:ext cx="1764471" cy="1681718"/>
            </a:xfrm>
            <a:prstGeom prst="ellipse">
              <a:avLst/>
            </a:prstGeom>
            <a:solidFill>
              <a:srgbClr val="2A39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42" name="Google Shape;642;p51"/>
            <p:cNvSpPr/>
            <p:nvPr/>
          </p:nvSpPr>
          <p:spPr>
            <a:xfrm>
              <a:off x="3699673" y="2504512"/>
              <a:ext cx="993015" cy="680008"/>
            </a:xfrm>
            <a:prstGeom prst="flowChartPunchedCard">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cxnSp>
          <p:nvCxnSpPr>
            <p:cNvPr id="643" name="Google Shape;643;p51"/>
            <p:cNvCxnSpPr>
              <a:endCxn id="644" idx="0"/>
            </p:cNvCxnSpPr>
            <p:nvPr/>
          </p:nvCxnSpPr>
          <p:spPr>
            <a:xfrm>
              <a:off x="4196180" y="3168784"/>
              <a:ext cx="0" cy="1601700"/>
            </a:xfrm>
            <a:prstGeom prst="straightConnector1">
              <a:avLst/>
            </a:prstGeom>
            <a:noFill/>
            <a:ln cap="flat" cmpd="sng" w="9525">
              <a:solidFill>
                <a:srgbClr val="7F7F7F"/>
              </a:solidFill>
              <a:prstDash val="solid"/>
              <a:miter lim="800000"/>
              <a:headEnd len="sm" w="sm" type="none"/>
              <a:tailEnd len="sm" w="sm" type="none"/>
            </a:ln>
          </p:spPr>
        </p:cxnSp>
        <p:sp>
          <p:nvSpPr>
            <p:cNvPr id="644" name="Google Shape;644;p51"/>
            <p:cNvSpPr/>
            <p:nvPr/>
          </p:nvSpPr>
          <p:spPr>
            <a:xfrm>
              <a:off x="3313944" y="4770484"/>
              <a:ext cx="1764471" cy="1681718"/>
            </a:xfrm>
            <a:prstGeom prst="ellipse">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38" name="Google Shape;638;p51"/>
            <p:cNvSpPr/>
            <p:nvPr/>
          </p:nvSpPr>
          <p:spPr>
            <a:xfrm rot="10800000">
              <a:off x="5225232" y="2210575"/>
              <a:ext cx="993015" cy="680008"/>
            </a:xfrm>
            <a:prstGeom prst="flowChartPunchedCard">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45" name="Google Shape;645;p51"/>
            <p:cNvSpPr/>
            <p:nvPr/>
          </p:nvSpPr>
          <p:spPr>
            <a:xfrm>
              <a:off x="4839503" y="3627337"/>
              <a:ext cx="1764471" cy="1681718"/>
            </a:xfrm>
            <a:prstGeom prst="ellipse">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46" name="Google Shape;646;p51"/>
            <p:cNvSpPr/>
            <p:nvPr/>
          </p:nvSpPr>
          <p:spPr>
            <a:xfrm>
              <a:off x="6796838" y="2501196"/>
              <a:ext cx="993015" cy="680008"/>
            </a:xfrm>
            <a:prstGeom prst="flowChartPunchedCard">
              <a:avLst/>
            </a:prstGeom>
            <a:solidFill>
              <a:srgbClr val="2A39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cxnSp>
          <p:nvCxnSpPr>
            <p:cNvPr id="647" name="Google Shape;647;p51"/>
            <p:cNvCxnSpPr>
              <a:endCxn id="648" idx="0"/>
            </p:cNvCxnSpPr>
            <p:nvPr/>
          </p:nvCxnSpPr>
          <p:spPr>
            <a:xfrm>
              <a:off x="7293345" y="3165468"/>
              <a:ext cx="0" cy="1601700"/>
            </a:xfrm>
            <a:prstGeom prst="straightConnector1">
              <a:avLst/>
            </a:prstGeom>
            <a:noFill/>
            <a:ln cap="flat" cmpd="sng" w="9525">
              <a:solidFill>
                <a:srgbClr val="7F7F7F"/>
              </a:solidFill>
              <a:prstDash val="solid"/>
              <a:miter lim="800000"/>
              <a:headEnd len="sm" w="sm" type="none"/>
              <a:tailEnd len="sm" w="sm" type="none"/>
            </a:ln>
          </p:spPr>
        </p:cxnSp>
        <p:sp>
          <p:nvSpPr>
            <p:cNvPr id="648" name="Google Shape;648;p51"/>
            <p:cNvSpPr/>
            <p:nvPr/>
          </p:nvSpPr>
          <p:spPr>
            <a:xfrm>
              <a:off x="6411109" y="4767168"/>
              <a:ext cx="1764471" cy="1681718"/>
            </a:xfrm>
            <a:prstGeom prst="ellipse">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49" name="Google Shape;649;p51"/>
            <p:cNvSpPr/>
            <p:nvPr/>
          </p:nvSpPr>
          <p:spPr>
            <a:xfrm rot="10800000">
              <a:off x="8317727" y="2210575"/>
              <a:ext cx="993015" cy="680008"/>
            </a:xfrm>
            <a:prstGeom prst="flowChartPunchedCard">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cxnSp>
          <p:nvCxnSpPr>
            <p:cNvPr id="650" name="Google Shape;650;p51"/>
            <p:cNvCxnSpPr>
              <a:stCxn id="649" idx="0"/>
            </p:cNvCxnSpPr>
            <p:nvPr/>
          </p:nvCxnSpPr>
          <p:spPr>
            <a:xfrm>
              <a:off x="8814235" y="2890583"/>
              <a:ext cx="0" cy="736800"/>
            </a:xfrm>
            <a:prstGeom prst="straightConnector1">
              <a:avLst/>
            </a:prstGeom>
            <a:noFill/>
            <a:ln cap="flat" cmpd="sng" w="9525">
              <a:solidFill>
                <a:srgbClr val="C3444B"/>
              </a:solidFill>
              <a:prstDash val="solid"/>
              <a:miter lim="800000"/>
              <a:headEnd len="sm" w="sm" type="none"/>
              <a:tailEnd len="sm" w="sm" type="none"/>
            </a:ln>
          </p:spPr>
        </p:cxnSp>
        <p:sp>
          <p:nvSpPr>
            <p:cNvPr id="651" name="Google Shape;651;p51"/>
            <p:cNvSpPr/>
            <p:nvPr/>
          </p:nvSpPr>
          <p:spPr>
            <a:xfrm>
              <a:off x="7931998" y="3627337"/>
              <a:ext cx="1764471" cy="1681718"/>
            </a:xfrm>
            <a:prstGeom prst="ellipse">
              <a:avLst/>
            </a:prstGeom>
            <a:solidFill>
              <a:srgbClr val="2A39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52" name="Google Shape;652;p51"/>
            <p:cNvSpPr/>
            <p:nvPr/>
          </p:nvSpPr>
          <p:spPr>
            <a:xfrm>
              <a:off x="9889333" y="2501196"/>
              <a:ext cx="993015" cy="680008"/>
            </a:xfrm>
            <a:prstGeom prst="flowChartPunchedCard">
              <a:avLst/>
            </a:prstGeom>
            <a:solidFill>
              <a:srgbClr val="2A39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cxnSp>
          <p:nvCxnSpPr>
            <p:cNvPr id="653" name="Google Shape;653;p51"/>
            <p:cNvCxnSpPr>
              <a:endCxn id="654" idx="0"/>
            </p:cNvCxnSpPr>
            <p:nvPr/>
          </p:nvCxnSpPr>
          <p:spPr>
            <a:xfrm>
              <a:off x="10385840" y="3165468"/>
              <a:ext cx="0" cy="1601700"/>
            </a:xfrm>
            <a:prstGeom prst="straightConnector1">
              <a:avLst/>
            </a:prstGeom>
            <a:noFill/>
            <a:ln cap="flat" cmpd="sng" w="9525">
              <a:solidFill>
                <a:srgbClr val="7F7F7F"/>
              </a:solidFill>
              <a:prstDash val="solid"/>
              <a:miter lim="800000"/>
              <a:headEnd len="sm" w="sm" type="none"/>
              <a:tailEnd len="sm" w="sm" type="none"/>
            </a:ln>
          </p:spPr>
        </p:cxnSp>
        <p:sp>
          <p:nvSpPr>
            <p:cNvPr id="654" name="Google Shape;654;p51"/>
            <p:cNvSpPr/>
            <p:nvPr/>
          </p:nvSpPr>
          <p:spPr>
            <a:xfrm>
              <a:off x="9503604" y="4767168"/>
              <a:ext cx="1764471" cy="1681718"/>
            </a:xfrm>
            <a:prstGeom prst="ellipse">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sp>
        <p:nvSpPr>
          <p:cNvPr id="655" name="Google Shape;655;p51"/>
          <p:cNvSpPr txBox="1"/>
          <p:nvPr/>
        </p:nvSpPr>
        <p:spPr>
          <a:xfrm>
            <a:off x="2026570" y="2157933"/>
            <a:ext cx="762000"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rPr b="1" i="0" lang="es-PE" sz="2400" u="none" cap="none" strike="noStrike">
                <a:solidFill>
                  <a:schemeClr val="lt1"/>
                </a:solidFill>
                <a:latin typeface="Calibri"/>
                <a:ea typeface="Calibri"/>
                <a:cs typeface="Calibri"/>
                <a:sym typeface="Calibri"/>
              </a:rPr>
              <a:t>1</a:t>
            </a:r>
            <a:endParaRPr b="0" i="0" sz="1800" u="none" cap="none" strike="noStrike">
              <a:solidFill>
                <a:schemeClr val="dk1"/>
              </a:solidFill>
              <a:latin typeface="Calibri"/>
              <a:ea typeface="Calibri"/>
              <a:cs typeface="Calibri"/>
              <a:sym typeface="Calibri"/>
            </a:endParaRPr>
          </a:p>
        </p:txBody>
      </p:sp>
      <p:sp>
        <p:nvSpPr>
          <p:cNvPr id="656" name="Google Shape;656;p51"/>
          <p:cNvSpPr txBox="1"/>
          <p:nvPr/>
        </p:nvSpPr>
        <p:spPr>
          <a:xfrm>
            <a:off x="8254329" y="2207024"/>
            <a:ext cx="762000"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rPr b="1" i="0" lang="es-PE" sz="2400" u="none" cap="none" strike="noStrike">
                <a:solidFill>
                  <a:schemeClr val="lt1"/>
                </a:solidFill>
                <a:latin typeface="Calibri"/>
                <a:ea typeface="Calibri"/>
                <a:cs typeface="Calibri"/>
                <a:sym typeface="Calibri"/>
              </a:rPr>
              <a:t>5</a:t>
            </a:r>
            <a:endParaRPr b="0" i="0" sz="1800" u="none" cap="none" strike="noStrike">
              <a:solidFill>
                <a:schemeClr val="dk1"/>
              </a:solidFill>
              <a:latin typeface="Calibri"/>
              <a:ea typeface="Calibri"/>
              <a:cs typeface="Calibri"/>
              <a:sym typeface="Calibri"/>
            </a:endParaRPr>
          </a:p>
        </p:txBody>
      </p:sp>
      <p:sp>
        <p:nvSpPr>
          <p:cNvPr id="657" name="Google Shape;657;p51"/>
          <p:cNvSpPr txBox="1"/>
          <p:nvPr/>
        </p:nvSpPr>
        <p:spPr>
          <a:xfrm>
            <a:off x="6731886" y="2491098"/>
            <a:ext cx="762000" cy="461665"/>
          </a:xfrm>
          <a:prstGeom prst="rect">
            <a:avLst/>
          </a:prstGeom>
          <a:solidFill>
            <a:srgbClr val="2A395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rPr b="1" i="0" lang="es-PE" sz="2400" u="none" cap="none" strike="noStrike">
                <a:solidFill>
                  <a:schemeClr val="lt1"/>
                </a:solidFill>
                <a:latin typeface="Calibri"/>
                <a:ea typeface="Calibri"/>
                <a:cs typeface="Calibri"/>
                <a:sym typeface="Calibri"/>
              </a:rPr>
              <a:t>4</a:t>
            </a:r>
            <a:endParaRPr b="0" i="0" sz="1800" u="none" cap="none" strike="noStrike">
              <a:solidFill>
                <a:schemeClr val="dk1"/>
              </a:solidFill>
              <a:latin typeface="Calibri"/>
              <a:ea typeface="Calibri"/>
              <a:cs typeface="Calibri"/>
              <a:sym typeface="Calibri"/>
            </a:endParaRPr>
          </a:p>
        </p:txBody>
      </p:sp>
      <p:sp>
        <p:nvSpPr>
          <p:cNvPr id="658" name="Google Shape;658;p51"/>
          <p:cNvSpPr txBox="1"/>
          <p:nvPr/>
        </p:nvSpPr>
        <p:spPr>
          <a:xfrm>
            <a:off x="5161465" y="2200476"/>
            <a:ext cx="762000"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rPr b="1" i="0" lang="es-PE" sz="2400" u="none" cap="none" strike="noStrike">
                <a:solidFill>
                  <a:schemeClr val="lt1"/>
                </a:solidFill>
                <a:latin typeface="Calibri"/>
                <a:ea typeface="Calibri"/>
                <a:cs typeface="Calibri"/>
                <a:sym typeface="Calibri"/>
              </a:rPr>
              <a:t>3</a:t>
            </a:r>
            <a:endParaRPr b="0" i="0" sz="1800" u="none" cap="none" strike="noStrike">
              <a:solidFill>
                <a:schemeClr val="dk1"/>
              </a:solidFill>
              <a:latin typeface="Calibri"/>
              <a:ea typeface="Calibri"/>
              <a:cs typeface="Calibri"/>
              <a:sym typeface="Calibri"/>
            </a:endParaRPr>
          </a:p>
        </p:txBody>
      </p:sp>
      <p:sp>
        <p:nvSpPr>
          <p:cNvPr id="659" name="Google Shape;659;p51"/>
          <p:cNvSpPr txBox="1"/>
          <p:nvPr/>
        </p:nvSpPr>
        <p:spPr>
          <a:xfrm>
            <a:off x="3634721" y="2498152"/>
            <a:ext cx="762000"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rPr b="1" i="0" lang="es-PE" sz="2400" u="none" cap="none" strike="noStrike">
                <a:solidFill>
                  <a:schemeClr val="lt1"/>
                </a:solidFill>
                <a:latin typeface="Calibri"/>
                <a:ea typeface="Calibri"/>
                <a:cs typeface="Calibri"/>
                <a:sym typeface="Calibri"/>
              </a:rPr>
              <a:t>2</a:t>
            </a:r>
            <a:endParaRPr b="0" i="0" sz="1800" u="none" cap="none" strike="noStrike">
              <a:solidFill>
                <a:schemeClr val="dk1"/>
              </a:solidFill>
              <a:latin typeface="Calibri"/>
              <a:ea typeface="Calibri"/>
              <a:cs typeface="Calibri"/>
              <a:sym typeface="Calibri"/>
            </a:endParaRPr>
          </a:p>
        </p:txBody>
      </p:sp>
      <p:sp>
        <p:nvSpPr>
          <p:cNvPr id="660" name="Google Shape;660;p51"/>
          <p:cNvSpPr txBox="1"/>
          <p:nvPr/>
        </p:nvSpPr>
        <p:spPr>
          <a:xfrm>
            <a:off x="9828027" y="2529613"/>
            <a:ext cx="762000" cy="461665"/>
          </a:xfrm>
          <a:prstGeom prst="rect">
            <a:avLst/>
          </a:prstGeom>
          <a:solidFill>
            <a:srgbClr val="2A395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rPr b="1" i="0" lang="es-PE" sz="2400" u="none" cap="none" strike="noStrike">
                <a:solidFill>
                  <a:schemeClr val="lt1"/>
                </a:solidFill>
                <a:latin typeface="Calibri"/>
                <a:ea typeface="Calibri"/>
                <a:cs typeface="Calibri"/>
                <a:sym typeface="Calibri"/>
              </a:rPr>
              <a:t>6</a:t>
            </a:r>
            <a:endParaRPr b="0" i="0" sz="1800" u="none" cap="none" strike="noStrike">
              <a:solidFill>
                <a:schemeClr val="dk1"/>
              </a:solidFill>
              <a:latin typeface="Calibri"/>
              <a:ea typeface="Calibri"/>
              <a:cs typeface="Calibri"/>
              <a:sym typeface="Calibri"/>
            </a:endParaRPr>
          </a:p>
        </p:txBody>
      </p:sp>
      <p:sp>
        <p:nvSpPr>
          <p:cNvPr id="661" name="Google Shape;661;p51"/>
          <p:cNvSpPr txBox="1"/>
          <p:nvPr/>
        </p:nvSpPr>
        <p:spPr>
          <a:xfrm>
            <a:off x="1609852" y="3950012"/>
            <a:ext cx="1617804" cy="8679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Derechos fundamentales y dignidad de las personas </a:t>
            </a:r>
            <a:endParaRPr b="0" i="0" sz="1800" u="none" cap="none" strike="noStrike">
              <a:solidFill>
                <a:schemeClr val="lt1"/>
              </a:solidFill>
              <a:latin typeface="Roboto"/>
              <a:ea typeface="Roboto"/>
              <a:cs typeface="Roboto"/>
              <a:sym typeface="Roboto"/>
            </a:endParaRPr>
          </a:p>
        </p:txBody>
      </p:sp>
      <p:sp>
        <p:nvSpPr>
          <p:cNvPr id="662" name="Google Shape;662;p51"/>
          <p:cNvSpPr txBox="1"/>
          <p:nvPr/>
        </p:nvSpPr>
        <p:spPr>
          <a:xfrm>
            <a:off x="3208175" y="5211855"/>
            <a:ext cx="1617804" cy="6740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1400"/>
              <a:buFont typeface="Roboto"/>
              <a:buNone/>
            </a:pPr>
            <a:r>
              <a:rPr b="0" i="0" lang="es-PE" sz="1400" u="none" cap="none" strike="noStrike">
                <a:solidFill>
                  <a:schemeClr val="lt1"/>
                </a:solidFill>
                <a:latin typeface="Roboto"/>
                <a:ea typeface="Roboto"/>
                <a:cs typeface="Roboto"/>
                <a:sym typeface="Roboto"/>
              </a:rPr>
              <a:t>Oportunidades y acceso a los servicios </a:t>
            </a:r>
            <a:endParaRPr b="0" i="0" sz="1800" u="none" cap="none" strike="noStrike">
              <a:solidFill>
                <a:schemeClr val="lt1"/>
              </a:solidFill>
              <a:latin typeface="Roboto"/>
              <a:ea typeface="Roboto"/>
              <a:cs typeface="Roboto"/>
              <a:sym typeface="Roboto"/>
            </a:endParaRPr>
          </a:p>
        </p:txBody>
      </p:sp>
      <p:sp>
        <p:nvSpPr>
          <p:cNvPr id="663" name="Google Shape;663;p51"/>
          <p:cNvSpPr txBox="1"/>
          <p:nvPr/>
        </p:nvSpPr>
        <p:spPr>
          <a:xfrm>
            <a:off x="4733563" y="4108861"/>
            <a:ext cx="1617804" cy="4801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1400"/>
              <a:buFont typeface="Calibri"/>
              <a:buNone/>
            </a:pPr>
            <a:r>
              <a:rPr b="0" i="0" lang="es-PE" sz="1400" u="none" cap="none" strike="noStrike">
                <a:solidFill>
                  <a:schemeClr val="lt1"/>
                </a:solidFill>
                <a:latin typeface="Calibri"/>
                <a:ea typeface="Calibri"/>
                <a:cs typeface="Calibri"/>
                <a:sym typeface="Calibri"/>
              </a:rPr>
              <a:t>Estado y gobernabilidad </a:t>
            </a:r>
            <a:endParaRPr b="0" i="0" sz="1800" u="none" cap="none" strike="noStrike">
              <a:solidFill>
                <a:schemeClr val="lt1"/>
              </a:solidFill>
              <a:latin typeface="Calibri"/>
              <a:ea typeface="Calibri"/>
              <a:cs typeface="Calibri"/>
              <a:sym typeface="Calibri"/>
            </a:endParaRPr>
          </a:p>
        </p:txBody>
      </p:sp>
      <p:sp>
        <p:nvSpPr>
          <p:cNvPr id="664" name="Google Shape;664;p51"/>
          <p:cNvSpPr txBox="1"/>
          <p:nvPr/>
        </p:nvSpPr>
        <p:spPr>
          <a:xfrm>
            <a:off x="6303203" y="5151742"/>
            <a:ext cx="1617804" cy="6740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1400"/>
              <a:buFont typeface="Calibri"/>
              <a:buNone/>
            </a:pPr>
            <a:r>
              <a:rPr b="0" i="0" lang="es-PE" sz="1400" u="none" cap="none" strike="noStrike">
                <a:solidFill>
                  <a:schemeClr val="lt1"/>
                </a:solidFill>
                <a:latin typeface="Calibri"/>
                <a:ea typeface="Calibri"/>
                <a:cs typeface="Calibri"/>
                <a:sym typeface="Calibri"/>
              </a:rPr>
              <a:t>Economía, competitividad y empleo </a:t>
            </a:r>
            <a:endParaRPr b="0" i="0" sz="1800" u="none" cap="none" strike="noStrike">
              <a:solidFill>
                <a:schemeClr val="lt1"/>
              </a:solidFill>
              <a:latin typeface="Calibri"/>
              <a:ea typeface="Calibri"/>
              <a:cs typeface="Calibri"/>
              <a:sym typeface="Calibri"/>
            </a:endParaRPr>
          </a:p>
        </p:txBody>
      </p:sp>
      <p:sp>
        <p:nvSpPr>
          <p:cNvPr id="665" name="Google Shape;665;p51"/>
          <p:cNvSpPr txBox="1"/>
          <p:nvPr/>
        </p:nvSpPr>
        <p:spPr>
          <a:xfrm>
            <a:off x="9398033" y="5253205"/>
            <a:ext cx="1617804" cy="4801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1400"/>
              <a:buFont typeface="Calibri"/>
              <a:buNone/>
            </a:pPr>
            <a:r>
              <a:rPr b="0" i="0" lang="es-PE" sz="1400" u="none" cap="none" strike="noStrike">
                <a:solidFill>
                  <a:schemeClr val="lt1"/>
                </a:solidFill>
                <a:latin typeface="Calibri"/>
                <a:ea typeface="Calibri"/>
                <a:cs typeface="Calibri"/>
                <a:sym typeface="Calibri"/>
              </a:rPr>
              <a:t>Recursos naturales y ambiente </a:t>
            </a:r>
            <a:endParaRPr b="0" i="0" sz="1800" u="none" cap="none" strike="noStrike">
              <a:solidFill>
                <a:schemeClr val="lt1"/>
              </a:solidFill>
              <a:latin typeface="Calibri"/>
              <a:ea typeface="Calibri"/>
              <a:cs typeface="Calibri"/>
              <a:sym typeface="Calibri"/>
            </a:endParaRPr>
          </a:p>
        </p:txBody>
      </p:sp>
      <p:sp>
        <p:nvSpPr>
          <p:cNvPr id="666" name="Google Shape;666;p51"/>
          <p:cNvSpPr txBox="1"/>
          <p:nvPr/>
        </p:nvSpPr>
        <p:spPr>
          <a:xfrm>
            <a:off x="7826427" y="4086535"/>
            <a:ext cx="1617804" cy="4801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1400"/>
              <a:buFont typeface="Calibri"/>
              <a:buNone/>
            </a:pPr>
            <a:r>
              <a:rPr b="0" i="0" lang="es-PE" sz="1400" u="none" cap="none" strike="noStrike">
                <a:solidFill>
                  <a:schemeClr val="lt1"/>
                </a:solidFill>
                <a:latin typeface="Calibri"/>
                <a:ea typeface="Calibri"/>
                <a:cs typeface="Calibri"/>
                <a:sym typeface="Calibri"/>
              </a:rPr>
              <a:t>Desarrollo regional e infraestructura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2"/>
          <p:cNvSpPr/>
          <p:nvPr/>
        </p:nvSpPr>
        <p:spPr>
          <a:xfrm>
            <a:off x="698075" y="9425"/>
            <a:ext cx="3198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p52"/>
          <p:cNvPicPr preferRelativeResize="0"/>
          <p:nvPr/>
        </p:nvPicPr>
        <p:blipFill rotWithShape="1">
          <a:blip r:embed="rId3">
            <a:alphaModFix/>
          </a:blip>
          <a:srcRect b="-1556" l="975" r="1507" t="1722"/>
          <a:stretch/>
        </p:blipFill>
        <p:spPr>
          <a:xfrm>
            <a:off x="4513616" y="1144213"/>
            <a:ext cx="6839303" cy="4691568"/>
          </a:xfrm>
          <a:prstGeom prst="rect">
            <a:avLst/>
          </a:prstGeom>
          <a:noFill/>
          <a:ln>
            <a:noFill/>
          </a:ln>
        </p:spPr>
      </p:pic>
      <p:sp>
        <p:nvSpPr>
          <p:cNvPr id="673" name="Google Shape;673;p52"/>
          <p:cNvSpPr/>
          <p:nvPr/>
        </p:nvSpPr>
        <p:spPr>
          <a:xfrm>
            <a:off x="4626816" y="6052153"/>
            <a:ext cx="68394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Calibri"/>
              <a:buNone/>
            </a:pPr>
            <a:r>
              <a:rPr b="0" i="0" lang="es-PE" sz="1000" u="none" cap="none" strike="noStrike">
                <a:solidFill>
                  <a:schemeClr val="dk1"/>
                </a:solidFill>
                <a:latin typeface="Calibri"/>
                <a:ea typeface="Calibri"/>
                <a:cs typeface="Calibri"/>
                <a:sym typeface="Calibri"/>
              </a:rPr>
              <a:t>Fuente: https://www.ceplan.gob.pe/wp-content/uploads/2016/03/directiva_-_resumen.pdf</a:t>
            </a:r>
            <a:endParaRPr b="0" i="0" sz="1000" u="none" cap="none" strike="noStrike">
              <a:solidFill>
                <a:schemeClr val="dk1"/>
              </a:solidFill>
              <a:latin typeface="Calibri"/>
              <a:ea typeface="Calibri"/>
              <a:cs typeface="Calibri"/>
              <a:sym typeface="Calibri"/>
            </a:endParaRPr>
          </a:p>
        </p:txBody>
      </p:sp>
      <p:sp>
        <p:nvSpPr>
          <p:cNvPr id="674" name="Google Shape;674;p52"/>
          <p:cNvSpPr/>
          <p:nvPr/>
        </p:nvSpPr>
        <p:spPr>
          <a:xfrm>
            <a:off x="1499225" y="2818018"/>
            <a:ext cx="45600" cy="9756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5" name="Google Shape;675;p52"/>
          <p:cNvSpPr txBox="1"/>
          <p:nvPr/>
        </p:nvSpPr>
        <p:spPr>
          <a:xfrm>
            <a:off x="1611846" y="2870350"/>
            <a:ext cx="18225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rgbClr val="1F355C"/>
                </a:solidFill>
                <a:latin typeface="Roboto Slab"/>
                <a:ea typeface="Roboto Slab"/>
                <a:cs typeface="Roboto Slab"/>
                <a:sym typeface="Roboto Slab"/>
              </a:rPr>
              <a:t>Fases del </a:t>
            </a:r>
            <a:endParaRPr b="0" i="0" sz="1800" u="none" cap="none" strike="noStrike">
              <a:solidFill>
                <a:srgbClr val="1F355C"/>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rgbClr val="1F355C"/>
                </a:solidFill>
                <a:latin typeface="Roboto Slab"/>
                <a:ea typeface="Roboto Slab"/>
                <a:cs typeface="Roboto Slab"/>
                <a:sym typeface="Roboto Slab"/>
              </a:rPr>
              <a:t>Planeamiento </a:t>
            </a:r>
            <a:endParaRPr b="0" i="0" sz="1800" u="none" cap="none" strike="noStrike">
              <a:solidFill>
                <a:srgbClr val="1F355C"/>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rgbClr val="1F355C"/>
                </a:solidFill>
                <a:latin typeface="Roboto Slab"/>
                <a:ea typeface="Roboto Slab"/>
                <a:cs typeface="Roboto Slab"/>
                <a:sym typeface="Roboto Slab"/>
              </a:rPr>
              <a:t>Estratégico</a:t>
            </a:r>
            <a:endParaRPr b="0" i="0" sz="1800" u="none" cap="none" strike="noStrike">
              <a:solidFill>
                <a:srgbClr val="1F355C"/>
              </a:solidFill>
              <a:latin typeface="Roboto Slab"/>
              <a:ea typeface="Roboto Slab"/>
              <a:cs typeface="Roboto Slab"/>
              <a:sym typeface="Roboto Slab"/>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p53"/>
          <p:cNvPicPr preferRelativeResize="0"/>
          <p:nvPr/>
        </p:nvPicPr>
        <p:blipFill rotWithShape="1">
          <a:blip r:embed="rId3">
            <a:alphaModFix/>
          </a:blip>
          <a:srcRect b="0" l="0" r="0" t="0"/>
          <a:stretch/>
        </p:blipFill>
        <p:spPr>
          <a:xfrm>
            <a:off x="4163947" y="1373663"/>
            <a:ext cx="6691609" cy="4840541"/>
          </a:xfrm>
          <a:prstGeom prst="rect">
            <a:avLst/>
          </a:prstGeom>
          <a:noFill/>
          <a:ln>
            <a:noFill/>
          </a:ln>
        </p:spPr>
      </p:pic>
      <p:sp>
        <p:nvSpPr>
          <p:cNvPr id="681" name="Google Shape;681;p53"/>
          <p:cNvSpPr/>
          <p:nvPr/>
        </p:nvSpPr>
        <p:spPr>
          <a:xfrm>
            <a:off x="4179594" y="6337465"/>
            <a:ext cx="6628996"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Calibri"/>
              <a:buNone/>
            </a:pPr>
            <a:r>
              <a:rPr b="0" i="0" lang="es-PE" sz="1000" u="none" cap="none" strike="noStrike">
                <a:solidFill>
                  <a:schemeClr val="dk1"/>
                </a:solidFill>
                <a:latin typeface="Calibri"/>
                <a:ea typeface="Calibri"/>
                <a:cs typeface="Calibri"/>
                <a:sym typeface="Calibri"/>
              </a:rPr>
              <a:t>Fuente: Recuperado de https://www.ceplan.gob.pe/wp-content/uploads/2016/03/directiva_-_resumen.pdf</a:t>
            </a:r>
            <a:endParaRPr b="0" i="0" sz="1000" u="none" cap="none" strike="noStrike">
              <a:solidFill>
                <a:schemeClr val="dk1"/>
              </a:solidFill>
              <a:latin typeface="Calibri"/>
              <a:ea typeface="Calibri"/>
              <a:cs typeface="Calibri"/>
              <a:sym typeface="Calibri"/>
            </a:endParaRPr>
          </a:p>
        </p:txBody>
      </p:sp>
      <p:sp>
        <p:nvSpPr>
          <p:cNvPr id="682" name="Google Shape;682;p53"/>
          <p:cNvSpPr/>
          <p:nvPr/>
        </p:nvSpPr>
        <p:spPr>
          <a:xfrm>
            <a:off x="698075" y="9425"/>
            <a:ext cx="3198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53"/>
          <p:cNvSpPr/>
          <p:nvPr/>
        </p:nvSpPr>
        <p:spPr>
          <a:xfrm>
            <a:off x="1499225" y="2818018"/>
            <a:ext cx="45600" cy="9756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4" name="Google Shape;684;p53"/>
          <p:cNvSpPr txBox="1"/>
          <p:nvPr/>
        </p:nvSpPr>
        <p:spPr>
          <a:xfrm>
            <a:off x="1611846" y="2870350"/>
            <a:ext cx="18225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rgbClr val="1F355C"/>
                </a:solidFill>
                <a:latin typeface="Roboto Slab"/>
                <a:ea typeface="Roboto Slab"/>
                <a:cs typeface="Roboto Slab"/>
                <a:sym typeface="Roboto Slab"/>
              </a:rPr>
              <a:t>Fases del </a:t>
            </a:r>
            <a:endParaRPr b="0" i="0" sz="1800" u="none" cap="none" strike="noStrike">
              <a:solidFill>
                <a:srgbClr val="1F355C"/>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rgbClr val="1F355C"/>
                </a:solidFill>
                <a:latin typeface="Roboto Slab"/>
                <a:ea typeface="Roboto Slab"/>
                <a:cs typeface="Roboto Slab"/>
                <a:sym typeface="Roboto Slab"/>
              </a:rPr>
              <a:t>Planeamiento </a:t>
            </a:r>
            <a:endParaRPr b="0" i="0" sz="1800" u="none" cap="none" strike="noStrike">
              <a:solidFill>
                <a:srgbClr val="1F355C"/>
              </a:solidFill>
              <a:latin typeface="Roboto Slab"/>
              <a:ea typeface="Roboto Slab"/>
              <a:cs typeface="Roboto Slab"/>
              <a:sym typeface="Roboto Slab"/>
            </a:endParaRPr>
          </a:p>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rgbClr val="1F355C"/>
                </a:solidFill>
                <a:latin typeface="Roboto Slab"/>
                <a:ea typeface="Roboto Slab"/>
                <a:cs typeface="Roboto Slab"/>
                <a:sym typeface="Roboto Slab"/>
              </a:rPr>
              <a:t>Estratégico</a:t>
            </a:r>
            <a:endParaRPr b="0" i="0" sz="1800" u="none" cap="none" strike="noStrike">
              <a:solidFill>
                <a:srgbClr val="1F355C"/>
              </a:solidFill>
              <a:latin typeface="Roboto Slab"/>
              <a:ea typeface="Roboto Slab"/>
              <a:cs typeface="Roboto Slab"/>
              <a:sym typeface="Roboto Slab"/>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4"/>
          <p:cNvSpPr txBox="1"/>
          <p:nvPr/>
        </p:nvSpPr>
        <p:spPr>
          <a:xfrm>
            <a:off x="2051218" y="2045221"/>
            <a:ext cx="6128955" cy="37548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400"/>
              <a:buFont typeface="Noto Sans Symbols"/>
              <a:buChar char="▪"/>
            </a:pPr>
            <a:r>
              <a:rPr b="0" i="0" lang="es-PE" sz="1400" u="none" cap="none" strike="noStrike">
                <a:solidFill>
                  <a:schemeClr val="lt1"/>
                </a:solidFill>
                <a:latin typeface="Roboto"/>
                <a:ea typeface="Roboto"/>
                <a:cs typeface="Roboto"/>
                <a:sym typeface="Roboto"/>
              </a:rPr>
              <a:t>La Planificación Estratégica es el arte y la ciencia de formular, implementar y evaluar las decisiones </a:t>
            </a:r>
            <a:r>
              <a:rPr b="1" i="0" lang="es-PE" sz="1400" u="none" cap="none" strike="noStrike">
                <a:solidFill>
                  <a:schemeClr val="lt1"/>
                </a:solidFill>
                <a:latin typeface="Roboto"/>
                <a:ea typeface="Roboto"/>
                <a:cs typeface="Roboto"/>
                <a:sym typeface="Roboto"/>
              </a:rPr>
              <a:t>interfuncionales</a:t>
            </a:r>
            <a:r>
              <a:rPr b="0" i="0" lang="es-PE" sz="1400" u="none" cap="none" strike="noStrike">
                <a:solidFill>
                  <a:schemeClr val="lt1"/>
                </a:solidFill>
                <a:latin typeface="Roboto"/>
                <a:ea typeface="Roboto"/>
                <a:cs typeface="Roboto"/>
                <a:sym typeface="Roboto"/>
              </a:rPr>
              <a:t> que permitan a la organización cumplir sus </a:t>
            </a:r>
            <a:r>
              <a:rPr b="1" i="0" lang="es-PE" sz="1400" u="none" cap="none" strike="noStrike">
                <a:solidFill>
                  <a:schemeClr val="lt1"/>
                </a:solidFill>
                <a:latin typeface="Roboto"/>
                <a:ea typeface="Roboto"/>
                <a:cs typeface="Roboto"/>
                <a:sym typeface="Roboto"/>
              </a:rPr>
              <a:t>objetivos y alcanzar la situación futura deseada</a:t>
            </a:r>
            <a:endParaRPr b="0" i="0" sz="1400" u="none" cap="none" strike="noStrike">
              <a:solidFill>
                <a:schemeClr val="lt1"/>
              </a:solidFill>
              <a:latin typeface="Roboto"/>
              <a:ea typeface="Roboto"/>
              <a:cs typeface="Roboto"/>
              <a:sym typeface="Roboto"/>
            </a:endParaRPr>
          </a:p>
          <a:p>
            <a:pPr indent="-196850" lvl="0" marL="285750"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lt1"/>
              </a:solidFill>
              <a:latin typeface="Roboto"/>
              <a:ea typeface="Roboto"/>
              <a:cs typeface="Roboto"/>
              <a:sym typeface="Roboto"/>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s-PE" sz="1400" u="none" cap="none" strike="noStrike">
                <a:solidFill>
                  <a:schemeClr val="lt1"/>
                </a:solidFill>
                <a:latin typeface="Roboto"/>
                <a:ea typeface="Roboto"/>
                <a:cs typeface="Roboto"/>
                <a:sym typeface="Roboto"/>
              </a:rPr>
              <a:t>El planeamiento estratégico es el proceso sistemático construido sobre el análisis continuo de la situación actual y del pensamiento orientado al futuro, el cual genera información para la toma de decisiones con el fin de lograr los objetivos estratégicos establecidos</a:t>
            </a:r>
            <a:endParaRPr b="0" i="0" sz="1400" u="none" cap="none" strike="noStrike">
              <a:solidFill>
                <a:schemeClr val="lt1"/>
              </a:solidFill>
              <a:latin typeface="Roboto"/>
              <a:ea typeface="Roboto"/>
              <a:cs typeface="Roboto"/>
              <a:sym typeface="Roboto"/>
            </a:endParaRPr>
          </a:p>
          <a:p>
            <a:pPr indent="-196850" lvl="0" marL="285750"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lt1"/>
              </a:solidFill>
              <a:latin typeface="Roboto"/>
              <a:ea typeface="Roboto"/>
              <a:cs typeface="Roboto"/>
              <a:sym typeface="Roboto"/>
            </a:endParaRPr>
          </a:p>
          <a:p>
            <a:pPr indent="-342900" lvl="0" marL="342900" marR="0" rtl="0" algn="l">
              <a:lnSpc>
                <a:spcPct val="100000"/>
              </a:lnSpc>
              <a:spcBef>
                <a:spcPts val="0"/>
              </a:spcBef>
              <a:spcAft>
                <a:spcPts val="0"/>
              </a:spcAft>
              <a:buClr>
                <a:schemeClr val="lt1"/>
              </a:buClr>
              <a:buSzPts val="1120"/>
              <a:buFont typeface="Noto Sans Symbols"/>
              <a:buChar char="▪"/>
            </a:pPr>
            <a:r>
              <a:rPr b="0" i="0" lang="es-PE" sz="1400" u="none" cap="none" strike="noStrike">
                <a:solidFill>
                  <a:schemeClr val="lt1"/>
                </a:solidFill>
                <a:latin typeface="Roboto"/>
                <a:ea typeface="Roboto"/>
                <a:cs typeface="Roboto"/>
                <a:sym typeface="Roboto"/>
              </a:rPr>
              <a:t>Constituye el primer pilar de la Gestión pública para resultados</a:t>
            </a:r>
            <a:endParaRPr b="0" i="0" sz="1400" u="none" cap="none" strike="noStrike">
              <a:solidFill>
                <a:srgbClr val="000000"/>
              </a:solidFill>
              <a:latin typeface="Arial"/>
              <a:ea typeface="Arial"/>
              <a:cs typeface="Arial"/>
              <a:sym typeface="Arial"/>
            </a:endParaRPr>
          </a:p>
          <a:p>
            <a:pPr indent="-271780" lvl="0" marL="342900" marR="0" rtl="0" algn="l">
              <a:lnSpc>
                <a:spcPct val="100000"/>
              </a:lnSpc>
              <a:spcBef>
                <a:spcPts val="0"/>
              </a:spcBef>
              <a:spcAft>
                <a:spcPts val="0"/>
              </a:spcAft>
              <a:buClr>
                <a:schemeClr val="dk1"/>
              </a:buClr>
              <a:buSzPts val="1120"/>
              <a:buFont typeface="Noto Sans Symbols"/>
              <a:buNone/>
            </a:pPr>
            <a:r>
              <a:t/>
            </a:r>
            <a:endParaRPr b="0" i="0" sz="1400" u="none" cap="none" strike="noStrike">
              <a:solidFill>
                <a:schemeClr val="lt1"/>
              </a:solidFill>
              <a:latin typeface="Roboto"/>
              <a:ea typeface="Roboto"/>
              <a:cs typeface="Roboto"/>
              <a:sym typeface="Roboto"/>
            </a:endParaRPr>
          </a:p>
          <a:p>
            <a:pPr indent="-342900" lvl="0" marL="342900" marR="0" rtl="0" algn="l">
              <a:lnSpc>
                <a:spcPct val="100000"/>
              </a:lnSpc>
              <a:spcBef>
                <a:spcPts val="0"/>
              </a:spcBef>
              <a:spcAft>
                <a:spcPts val="0"/>
              </a:spcAft>
              <a:buClr>
                <a:schemeClr val="lt1"/>
              </a:buClr>
              <a:buSzPts val="1120"/>
              <a:buFont typeface="Noto Sans Symbols"/>
              <a:buChar char="▪"/>
            </a:pPr>
            <a:r>
              <a:rPr b="0" i="0" lang="es-PE" sz="1400" u="none" cap="none" strike="noStrike">
                <a:solidFill>
                  <a:schemeClr val="lt1"/>
                </a:solidFill>
                <a:latin typeface="Roboto"/>
                <a:ea typeface="Roboto"/>
                <a:cs typeface="Roboto"/>
                <a:sym typeface="Roboto"/>
              </a:rPr>
              <a:t>La Visión responde a la pregunta: “¿Cuáles son nuestras aspiraciones y qué queremos ser?”</a:t>
            </a:r>
            <a:endParaRPr b="0" i="0" sz="1400" u="none" cap="none" strike="noStrike">
              <a:solidFill>
                <a:srgbClr val="000000"/>
              </a:solidFill>
              <a:latin typeface="Arial"/>
              <a:ea typeface="Arial"/>
              <a:cs typeface="Arial"/>
              <a:sym typeface="Arial"/>
            </a:endParaRPr>
          </a:p>
          <a:p>
            <a:pPr indent="-271780" lvl="0" marL="342900" marR="0" rtl="0" algn="l">
              <a:lnSpc>
                <a:spcPct val="100000"/>
              </a:lnSpc>
              <a:spcBef>
                <a:spcPts val="0"/>
              </a:spcBef>
              <a:spcAft>
                <a:spcPts val="0"/>
              </a:spcAft>
              <a:buClr>
                <a:schemeClr val="dk1"/>
              </a:buClr>
              <a:buSzPts val="1120"/>
              <a:buFont typeface="Noto Sans Symbols"/>
              <a:buNone/>
            </a:pPr>
            <a:r>
              <a:t/>
            </a:r>
            <a:endParaRPr b="0" i="0" sz="1400" u="none" cap="none" strike="noStrike">
              <a:solidFill>
                <a:schemeClr val="lt1"/>
              </a:solidFill>
              <a:latin typeface="Roboto"/>
              <a:ea typeface="Roboto"/>
              <a:cs typeface="Roboto"/>
              <a:sym typeface="Roboto"/>
            </a:endParaRPr>
          </a:p>
          <a:p>
            <a:pPr indent="-342900" lvl="0" marL="342900" marR="0" rtl="0" algn="l">
              <a:lnSpc>
                <a:spcPct val="100000"/>
              </a:lnSpc>
              <a:spcBef>
                <a:spcPts val="0"/>
              </a:spcBef>
              <a:spcAft>
                <a:spcPts val="0"/>
              </a:spcAft>
              <a:buClr>
                <a:schemeClr val="lt1"/>
              </a:buClr>
              <a:buSzPts val="1120"/>
              <a:buFont typeface="Noto Sans Symbols"/>
              <a:buChar char="▪"/>
            </a:pPr>
            <a:r>
              <a:rPr b="0" i="0" lang="es-PE" sz="1400" u="none" cap="none" strike="noStrike">
                <a:solidFill>
                  <a:schemeClr val="lt1"/>
                </a:solidFill>
                <a:latin typeface="Roboto"/>
                <a:ea typeface="Roboto"/>
                <a:cs typeface="Roboto"/>
                <a:sym typeface="Roboto"/>
              </a:rPr>
              <a:t>La Misión responde a la pregunta:  “¿Cuál es nuestra razón de ser y a quiénes nos debemos?”</a:t>
            </a:r>
            <a:endParaRPr b="0" i="0" sz="1400" u="none" cap="none" strike="noStrike">
              <a:solidFill>
                <a:schemeClr val="lt1"/>
              </a:solidFill>
              <a:latin typeface="Roboto"/>
              <a:ea typeface="Roboto"/>
              <a:cs typeface="Roboto"/>
              <a:sym typeface="Roboto"/>
            </a:endParaRPr>
          </a:p>
        </p:txBody>
      </p:sp>
      <p:sp>
        <p:nvSpPr>
          <p:cNvPr id="690" name="Google Shape;690;p54"/>
          <p:cNvSpPr/>
          <p:nvPr/>
        </p:nvSpPr>
        <p:spPr>
          <a:xfrm>
            <a:off x="2051228" y="1382575"/>
            <a:ext cx="4146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Roboto"/>
                <a:ea typeface="Roboto"/>
                <a:cs typeface="Roboto"/>
                <a:sym typeface="Roboto"/>
              </a:rPr>
              <a:t>Tema 1: Planeamiento Estratégico</a:t>
            </a:r>
            <a:endParaRPr b="1" i="0" sz="1800" u="none" cap="none" strike="noStrike">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5"/>
          <p:cNvSpPr txBox="1"/>
          <p:nvPr/>
        </p:nvSpPr>
        <p:spPr>
          <a:xfrm>
            <a:off x="1594018" y="1646637"/>
            <a:ext cx="6576000" cy="4294500"/>
          </a:xfrm>
          <a:prstGeom prst="rect">
            <a:avLst/>
          </a:prstGeom>
          <a:noFill/>
          <a:ln>
            <a:noFill/>
          </a:ln>
        </p:spPr>
        <p:txBody>
          <a:bodyPr anchorCtr="0" anchor="t" bIns="45700" lIns="91425" spcFirstLastPara="1" rIns="91425" wrap="square" tIns="45700">
            <a:spAutoFit/>
          </a:bodyPr>
          <a:lstStyle/>
          <a:p>
            <a:pPr indent="-285750" lvl="0" marL="292100" marR="0" rtl="0" algn="l">
              <a:lnSpc>
                <a:spcPct val="100000"/>
              </a:lnSpc>
              <a:spcBef>
                <a:spcPts val="0"/>
              </a:spcBef>
              <a:spcAft>
                <a:spcPts val="0"/>
              </a:spcAft>
              <a:buClr>
                <a:schemeClr val="lt1"/>
              </a:buClr>
              <a:buSzPts val="1300"/>
              <a:buFont typeface="Arial"/>
              <a:buChar char="•"/>
            </a:pPr>
            <a:r>
              <a:rPr b="0" i="0" lang="es-PE" sz="1300" u="none" cap="none" strike="noStrike">
                <a:solidFill>
                  <a:schemeClr val="lt1"/>
                </a:solidFill>
                <a:latin typeface="Roboto"/>
                <a:ea typeface="Roboto"/>
                <a:cs typeface="Roboto"/>
                <a:sym typeface="Roboto"/>
              </a:rPr>
              <a:t>En el Acuerdo Nacional: 2° Objetivo: Promover el planeamiento estratégico concertado. La 5ta Política de Estado consiste en impulsar la creación de un sistema nacional de planeamiento estratégico sectorial e institucional, con una clara fijación de objetivos generales y objetivos específicos que establezcan metas a corto, mediando y largo plazo, así como los indicadores de medición correspondientes.</a:t>
            </a:r>
            <a:endParaRPr b="0" i="0" sz="1300" u="none" cap="none" strike="noStrike">
              <a:solidFill>
                <a:srgbClr val="000000"/>
              </a:solidFill>
              <a:latin typeface="Roboto"/>
              <a:ea typeface="Roboto"/>
              <a:cs typeface="Roboto"/>
              <a:sym typeface="Roboto"/>
            </a:endParaRPr>
          </a:p>
          <a:p>
            <a:pPr indent="-196850" lvl="0" marL="374650" marR="0" rtl="0" algn="l">
              <a:lnSpc>
                <a:spcPct val="100000"/>
              </a:lnSpc>
              <a:spcBef>
                <a:spcPts val="0"/>
              </a:spcBef>
              <a:spcAft>
                <a:spcPts val="0"/>
              </a:spcAft>
              <a:buClr>
                <a:schemeClr val="lt1"/>
              </a:buClr>
              <a:buSzPts val="1400"/>
              <a:buFont typeface="Arial"/>
              <a:buNone/>
            </a:pPr>
            <a:r>
              <a:t/>
            </a:r>
            <a:endParaRPr b="0" i="0" sz="1300" u="none" cap="none" strike="noStrike">
              <a:solidFill>
                <a:schemeClr val="lt1"/>
              </a:solidFill>
              <a:latin typeface="Roboto"/>
              <a:ea typeface="Roboto"/>
              <a:cs typeface="Roboto"/>
              <a:sym typeface="Roboto"/>
            </a:endParaRPr>
          </a:p>
          <a:p>
            <a:pPr indent="-285750" lvl="0" marL="292100" marR="0" rtl="0" algn="l">
              <a:lnSpc>
                <a:spcPct val="100000"/>
              </a:lnSpc>
              <a:spcBef>
                <a:spcPts val="0"/>
              </a:spcBef>
              <a:spcAft>
                <a:spcPts val="0"/>
              </a:spcAft>
              <a:buClr>
                <a:schemeClr val="lt1"/>
              </a:buClr>
              <a:buSzPts val="1300"/>
              <a:buFont typeface="Arial"/>
              <a:buChar char="•"/>
            </a:pPr>
            <a:r>
              <a:rPr b="0" i="0" lang="es-PE" sz="1300" u="none" cap="none" strike="noStrike">
                <a:solidFill>
                  <a:schemeClr val="lt1"/>
                </a:solidFill>
                <a:latin typeface="Roboto"/>
                <a:ea typeface="Roboto"/>
                <a:cs typeface="Roboto"/>
                <a:sym typeface="Roboto"/>
              </a:rPr>
              <a:t>Se crea el Sistema Nacional de Planeamiento Estratégico y del Centro Nacional de Planeamiento Estratégico, a través del </a:t>
            </a:r>
            <a:r>
              <a:rPr b="1" i="0" lang="es-PE" sz="1300" u="none" cap="none" strike="noStrike">
                <a:solidFill>
                  <a:schemeClr val="lt1"/>
                </a:solidFill>
                <a:latin typeface="Roboto"/>
                <a:ea typeface="Roboto"/>
                <a:cs typeface="Roboto"/>
                <a:sym typeface="Roboto"/>
              </a:rPr>
              <a:t>Decreto Legislativo N° 1088 (junio, 2008).</a:t>
            </a:r>
            <a:endParaRPr b="0" i="0" sz="1300" u="none" cap="none" strike="noStrike">
              <a:solidFill>
                <a:srgbClr val="000000"/>
              </a:solidFill>
              <a:latin typeface="Roboto"/>
              <a:ea typeface="Roboto"/>
              <a:cs typeface="Roboto"/>
              <a:sym typeface="Roboto"/>
            </a:endParaRPr>
          </a:p>
          <a:p>
            <a:pPr indent="-196850" lvl="0" marL="374650" marR="0" rtl="0" algn="l">
              <a:lnSpc>
                <a:spcPct val="100000"/>
              </a:lnSpc>
              <a:spcBef>
                <a:spcPts val="0"/>
              </a:spcBef>
              <a:spcAft>
                <a:spcPts val="0"/>
              </a:spcAft>
              <a:buClr>
                <a:schemeClr val="dk1"/>
              </a:buClr>
              <a:buSzPts val="1400"/>
              <a:buFont typeface="Arial"/>
              <a:buNone/>
            </a:pPr>
            <a:r>
              <a:t/>
            </a:r>
            <a:endParaRPr b="1" i="0" sz="1300" u="none" cap="none" strike="noStrike">
              <a:solidFill>
                <a:schemeClr val="lt1"/>
              </a:solidFill>
              <a:latin typeface="Roboto"/>
              <a:ea typeface="Roboto"/>
              <a:cs typeface="Roboto"/>
              <a:sym typeface="Roboto"/>
            </a:endParaRPr>
          </a:p>
          <a:p>
            <a:pPr indent="-285750" lvl="0" marL="292100" marR="0" rtl="0" algn="l">
              <a:lnSpc>
                <a:spcPct val="100000"/>
              </a:lnSpc>
              <a:spcBef>
                <a:spcPts val="0"/>
              </a:spcBef>
              <a:spcAft>
                <a:spcPts val="0"/>
              </a:spcAft>
              <a:buClr>
                <a:schemeClr val="lt1"/>
              </a:buClr>
              <a:buSzPts val="1300"/>
              <a:buFont typeface="Arial"/>
              <a:buChar char="•"/>
            </a:pPr>
            <a:r>
              <a:rPr b="0" i="0" lang="es-PE" sz="1300" u="none" cap="none" strike="noStrike">
                <a:solidFill>
                  <a:schemeClr val="lt1"/>
                </a:solidFill>
                <a:latin typeface="Roboto"/>
                <a:ea typeface="Roboto"/>
                <a:cs typeface="Roboto"/>
                <a:sym typeface="Roboto"/>
              </a:rPr>
              <a:t>El Sistema Nacional de Planeamiento Estratégico (SINAPLAN) es el conjunto articulado e integrado de órganos, subsistemas y relaciones funcionales cuya finalidad es coordinar y viabilizar el proceso de planeamiento estratégico nacional para promover y orientar el desarrollo armónico y sostenido del país.</a:t>
            </a:r>
            <a:endParaRPr b="0" i="0" sz="1300" u="none" cap="none" strike="noStrike">
              <a:solidFill>
                <a:srgbClr val="000000"/>
              </a:solidFill>
              <a:latin typeface="Roboto"/>
              <a:ea typeface="Roboto"/>
              <a:cs typeface="Roboto"/>
              <a:sym typeface="Roboto"/>
            </a:endParaRPr>
          </a:p>
          <a:p>
            <a:pPr indent="-196850" lvl="0" marL="374650" marR="0" rtl="0" algn="l">
              <a:lnSpc>
                <a:spcPct val="100000"/>
              </a:lnSpc>
              <a:spcBef>
                <a:spcPts val="0"/>
              </a:spcBef>
              <a:spcAft>
                <a:spcPts val="0"/>
              </a:spcAft>
              <a:buClr>
                <a:schemeClr val="dk1"/>
              </a:buClr>
              <a:buSzPts val="1400"/>
              <a:buFont typeface="Arial"/>
              <a:buNone/>
            </a:pPr>
            <a:r>
              <a:t/>
            </a:r>
            <a:endParaRPr b="0" i="0" sz="1300" u="none" cap="none" strike="noStrike">
              <a:solidFill>
                <a:schemeClr val="lt1"/>
              </a:solidFill>
              <a:latin typeface="Roboto"/>
              <a:ea typeface="Roboto"/>
              <a:cs typeface="Roboto"/>
              <a:sym typeface="Roboto"/>
            </a:endParaRPr>
          </a:p>
          <a:p>
            <a:pPr indent="-285750" lvl="0" marL="292100" marR="0" rtl="0" algn="l">
              <a:lnSpc>
                <a:spcPct val="100000"/>
              </a:lnSpc>
              <a:spcBef>
                <a:spcPts val="0"/>
              </a:spcBef>
              <a:spcAft>
                <a:spcPts val="0"/>
              </a:spcAft>
              <a:buClr>
                <a:schemeClr val="lt1"/>
              </a:buClr>
              <a:buSzPts val="1300"/>
              <a:buFont typeface="Arial"/>
              <a:buChar char="•"/>
            </a:pPr>
            <a:r>
              <a:rPr b="0" i="0" lang="es-PE" sz="1300" u="none" cap="none" strike="noStrike">
                <a:solidFill>
                  <a:schemeClr val="lt1"/>
                </a:solidFill>
                <a:latin typeface="Roboto"/>
                <a:ea typeface="Roboto"/>
                <a:cs typeface="Roboto"/>
                <a:sym typeface="Roboto"/>
              </a:rPr>
              <a:t>El CEPLAN es el organismo técnico especializado que ejerce la función de órgano rector, orientador y de coordinación del Sistema Nacional de Planeamiento Estratégico; orientado al desarrollo de la planificación estratégica como instrumento técnico de gobierno y gestión para el desarrollo armónico y sostenido del país y el fortalecimiento de la gobernabilidad democrática en el marco del Estado constitucional de derecho.</a:t>
            </a:r>
            <a:endParaRPr b="0" i="0" sz="1300" u="none" cap="none" strike="noStrike">
              <a:solidFill>
                <a:schemeClr val="lt1"/>
              </a:solidFill>
              <a:latin typeface="Roboto"/>
              <a:ea typeface="Roboto"/>
              <a:cs typeface="Roboto"/>
              <a:sym typeface="Roboto"/>
            </a:endParaRPr>
          </a:p>
        </p:txBody>
      </p:sp>
      <p:sp>
        <p:nvSpPr>
          <p:cNvPr id="696" name="Google Shape;696;p55"/>
          <p:cNvSpPr/>
          <p:nvPr/>
        </p:nvSpPr>
        <p:spPr>
          <a:xfrm>
            <a:off x="1866128" y="1101225"/>
            <a:ext cx="5371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PE" sz="1800" u="none" cap="none" strike="noStrike">
                <a:solidFill>
                  <a:schemeClr val="lt1"/>
                </a:solidFill>
                <a:latin typeface="Roboto"/>
                <a:ea typeface="Roboto"/>
                <a:cs typeface="Roboto"/>
                <a:sym typeface="Roboto"/>
              </a:rPr>
              <a:t>Tema 2: Planeamiento Estratégico en el Perú </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6"/>
          <p:cNvSpPr/>
          <p:nvPr/>
        </p:nvSpPr>
        <p:spPr>
          <a:xfrm rot="5400000">
            <a:off x="4975364" y="-51000"/>
            <a:ext cx="7004100" cy="7106100"/>
          </a:xfrm>
          <a:prstGeom prst="rect">
            <a:avLst/>
          </a:prstGeom>
          <a:solidFill>
            <a:srgbClr val="F8E8EC"/>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702" name="Google Shape;702;p56"/>
          <p:cNvSpPr/>
          <p:nvPr/>
        </p:nvSpPr>
        <p:spPr>
          <a:xfrm flipH="1">
            <a:off x="683644" y="1"/>
            <a:ext cx="9389683" cy="6859643"/>
          </a:xfrm>
          <a:custGeom>
            <a:rect b="b" l="l" r="r" t="t"/>
            <a:pathLst>
              <a:path extrusionOk="0" h="6981825" w="8837349">
                <a:moveTo>
                  <a:pt x="3616121" y="0"/>
                </a:moveTo>
                <a:lnTo>
                  <a:pt x="8837349" y="0"/>
                </a:lnTo>
                <a:lnTo>
                  <a:pt x="8837349" y="6981825"/>
                </a:lnTo>
                <a:lnTo>
                  <a:pt x="63645" y="6981825"/>
                </a:lnTo>
                <a:lnTo>
                  <a:pt x="35517" y="6760469"/>
                </a:lnTo>
                <a:cubicBezTo>
                  <a:pt x="12031" y="6529209"/>
                  <a:pt x="0" y="6294564"/>
                  <a:pt x="0" y="6057108"/>
                </a:cubicBezTo>
                <a:cubicBezTo>
                  <a:pt x="0" y="3445094"/>
                  <a:pt x="1455750" y="1173088"/>
                  <a:pt x="3600179" y="8165"/>
                </a:cubicBezTo>
                <a:lnTo>
                  <a:pt x="3616121" y="0"/>
                </a:lnTo>
                <a:close/>
              </a:path>
            </a:pathLst>
          </a:custGeom>
          <a:solidFill>
            <a:srgbClr val="FFFFFF"/>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703" name="Google Shape;703;p56"/>
          <p:cNvPicPr preferRelativeResize="0"/>
          <p:nvPr/>
        </p:nvPicPr>
        <p:blipFill rotWithShape="1">
          <a:blip r:embed="rId3">
            <a:alphaModFix/>
          </a:blip>
          <a:srcRect b="0" l="0" r="0" t="0"/>
          <a:stretch/>
        </p:blipFill>
        <p:spPr>
          <a:xfrm>
            <a:off x="6714739" y="145967"/>
            <a:ext cx="4908464" cy="6858001"/>
          </a:xfrm>
          <a:prstGeom prst="rect">
            <a:avLst/>
          </a:prstGeom>
          <a:noFill/>
          <a:ln>
            <a:noFill/>
          </a:ln>
        </p:spPr>
      </p:pic>
      <p:sp>
        <p:nvSpPr>
          <p:cNvPr id="704" name="Google Shape;704;p56"/>
          <p:cNvSpPr txBox="1"/>
          <p:nvPr/>
        </p:nvSpPr>
        <p:spPr>
          <a:xfrm>
            <a:off x="1435865" y="1420822"/>
            <a:ext cx="4795500" cy="819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6F2336"/>
              </a:buClr>
              <a:buSzPts val="4400"/>
              <a:buFont typeface="Roboto"/>
              <a:buNone/>
            </a:pPr>
            <a:r>
              <a:rPr b="1" i="0" lang="es-PE" sz="4400" u="none" cap="none" strike="noStrike">
                <a:solidFill>
                  <a:srgbClr val="6F2336"/>
                </a:solidFill>
                <a:latin typeface="Roboto"/>
                <a:ea typeface="Roboto"/>
                <a:cs typeface="Roboto"/>
                <a:sym typeface="Roboto"/>
              </a:rPr>
              <a:t>Recuerda que…</a:t>
            </a:r>
            <a:endParaRPr b="1" i="0" sz="4400" u="none" cap="none" strike="noStrike">
              <a:solidFill>
                <a:srgbClr val="6F2336"/>
              </a:solidFill>
              <a:latin typeface="Roboto"/>
              <a:ea typeface="Roboto"/>
              <a:cs typeface="Roboto"/>
              <a:sym typeface="Roboto"/>
            </a:endParaRPr>
          </a:p>
        </p:txBody>
      </p:sp>
      <p:sp>
        <p:nvSpPr>
          <p:cNvPr id="705" name="Google Shape;705;p56"/>
          <p:cNvSpPr txBox="1"/>
          <p:nvPr/>
        </p:nvSpPr>
        <p:spPr>
          <a:xfrm>
            <a:off x="1435865" y="2227114"/>
            <a:ext cx="4602600" cy="103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273451"/>
              </a:buClr>
              <a:buSzPts val="1600"/>
              <a:buFont typeface="Arial"/>
              <a:buNone/>
            </a:pPr>
            <a:r>
              <a:rPr b="0" i="0" lang="es-PE" sz="1600" u="none" cap="none" strike="noStrike">
                <a:solidFill>
                  <a:srgbClr val="273451"/>
                </a:solidFill>
                <a:latin typeface="Roboto"/>
                <a:ea typeface="Roboto"/>
                <a:cs typeface="Roboto"/>
                <a:sym typeface="Roboto"/>
              </a:rPr>
              <a:t>La UCV cuenta con diversos recursos digitales que te permitirán acceder a información académica importante para desarrollar tus productos académicos.</a:t>
            </a:r>
            <a:endParaRPr b="0" i="0" sz="1600" u="none" cap="none" strike="noStrike">
              <a:solidFill>
                <a:srgbClr val="273451"/>
              </a:solidFill>
              <a:latin typeface="Roboto"/>
              <a:ea typeface="Roboto"/>
              <a:cs typeface="Roboto"/>
              <a:sym typeface="Roboto"/>
            </a:endParaRPr>
          </a:p>
        </p:txBody>
      </p:sp>
      <p:grpSp>
        <p:nvGrpSpPr>
          <p:cNvPr id="706" name="Google Shape;706;p56"/>
          <p:cNvGrpSpPr/>
          <p:nvPr/>
        </p:nvGrpSpPr>
        <p:grpSpPr>
          <a:xfrm>
            <a:off x="4253837" y="4679145"/>
            <a:ext cx="2104480" cy="1169712"/>
            <a:chOff x="2842054" y="4127157"/>
            <a:chExt cx="1787700" cy="993639"/>
          </a:xfrm>
        </p:grpSpPr>
        <p:sp>
          <p:nvSpPr>
            <p:cNvPr id="707" name="Google Shape;707;p56"/>
            <p:cNvSpPr/>
            <p:nvPr/>
          </p:nvSpPr>
          <p:spPr>
            <a:xfrm>
              <a:off x="2842054" y="4127157"/>
              <a:ext cx="1787700" cy="821100"/>
            </a:xfrm>
            <a:prstGeom prst="roundRect">
              <a:avLst>
                <a:gd fmla="val 12027" name="adj"/>
              </a:avLst>
            </a:prstGeom>
            <a:solidFill>
              <a:srgbClr val="FFFFFF"/>
            </a:solidFill>
            <a:ln cap="flat" cmpd="sng" w="28575">
              <a:solidFill>
                <a:srgbClr val="6F2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708" name="Google Shape;708;p56"/>
            <p:cNvPicPr preferRelativeResize="0"/>
            <p:nvPr/>
          </p:nvPicPr>
          <p:blipFill rotWithShape="1">
            <a:blip r:embed="rId4">
              <a:alphaModFix/>
            </a:blip>
            <a:srcRect b="0" l="0" r="0" t="0"/>
            <a:stretch/>
          </p:blipFill>
          <p:spPr>
            <a:xfrm>
              <a:off x="2906603" y="4310063"/>
              <a:ext cx="1688326" cy="430842"/>
            </a:xfrm>
            <a:prstGeom prst="rect">
              <a:avLst/>
            </a:prstGeom>
            <a:noFill/>
            <a:ln>
              <a:noFill/>
            </a:ln>
          </p:spPr>
        </p:pic>
        <p:grpSp>
          <p:nvGrpSpPr>
            <p:cNvPr id="709" name="Google Shape;709;p56"/>
            <p:cNvGrpSpPr/>
            <p:nvPr/>
          </p:nvGrpSpPr>
          <p:grpSpPr>
            <a:xfrm>
              <a:off x="2916879" y="5001996"/>
              <a:ext cx="1623600" cy="118800"/>
              <a:chOff x="2924022" y="4982948"/>
              <a:chExt cx="1623600" cy="118800"/>
            </a:xfrm>
          </p:grpSpPr>
          <p:cxnSp>
            <p:nvCxnSpPr>
              <p:cNvPr id="710" name="Google Shape;710;p56"/>
              <p:cNvCxnSpPr/>
              <p:nvPr/>
            </p:nvCxnSpPr>
            <p:spPr>
              <a:xfrm>
                <a:off x="2924022" y="5042381"/>
                <a:ext cx="1623600" cy="0"/>
              </a:xfrm>
              <a:prstGeom prst="straightConnector1">
                <a:avLst/>
              </a:prstGeom>
              <a:noFill/>
              <a:ln cap="flat" cmpd="sng" w="28575">
                <a:solidFill>
                  <a:srgbClr val="6F2336"/>
                </a:solidFill>
                <a:prstDash val="solid"/>
                <a:miter lim="800000"/>
                <a:headEnd len="sm" w="sm" type="none"/>
                <a:tailEnd len="sm" w="sm" type="none"/>
              </a:ln>
            </p:spPr>
          </p:cxnSp>
          <p:sp>
            <p:nvSpPr>
              <p:cNvPr id="711" name="Google Shape;711;p56"/>
              <p:cNvSpPr/>
              <p:nvPr/>
            </p:nvSpPr>
            <p:spPr>
              <a:xfrm>
                <a:off x="3686713" y="4982948"/>
                <a:ext cx="118800" cy="118800"/>
              </a:xfrm>
              <a:prstGeom prst="ellipse">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2" name="Google Shape;712;p56"/>
              <p:cNvSpPr/>
              <p:nvPr/>
            </p:nvSpPr>
            <p:spPr>
              <a:xfrm rot="5400000">
                <a:off x="3725783" y="5013792"/>
                <a:ext cx="45600" cy="45600"/>
              </a:xfrm>
              <a:prstGeom prst="triangle">
                <a:avLst>
                  <a:gd fmla="val 50000" name="adj"/>
                </a:avLst>
              </a:prstGeom>
              <a:no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grpSp>
        <p:nvGrpSpPr>
          <p:cNvPr id="713" name="Google Shape;713;p56"/>
          <p:cNvGrpSpPr/>
          <p:nvPr/>
        </p:nvGrpSpPr>
        <p:grpSpPr>
          <a:xfrm>
            <a:off x="1742603" y="3707029"/>
            <a:ext cx="2104500" cy="1169771"/>
            <a:chOff x="1742603" y="3707029"/>
            <a:chExt cx="2104500" cy="1169771"/>
          </a:xfrm>
        </p:grpSpPr>
        <p:sp>
          <p:nvSpPr>
            <p:cNvPr id="714" name="Google Shape;714;p56"/>
            <p:cNvSpPr/>
            <p:nvPr/>
          </p:nvSpPr>
          <p:spPr>
            <a:xfrm>
              <a:off x="1742603" y="3707029"/>
              <a:ext cx="2104500" cy="966600"/>
            </a:xfrm>
            <a:prstGeom prst="roundRect">
              <a:avLst>
                <a:gd fmla="val 12027" name="adj"/>
              </a:avLst>
            </a:prstGeom>
            <a:solidFill>
              <a:srgbClr val="FFFFFF"/>
            </a:solidFill>
            <a:ln cap="flat" cmpd="sng" w="28575">
              <a:solidFill>
                <a:srgbClr val="6F23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715" name="Google Shape;715;p56"/>
            <p:cNvGrpSpPr/>
            <p:nvPr/>
          </p:nvGrpSpPr>
          <p:grpSpPr>
            <a:xfrm>
              <a:off x="1830724" y="4736949"/>
              <a:ext cx="1911302" cy="139851"/>
              <a:chOff x="2924022" y="4982948"/>
              <a:chExt cx="1623600" cy="118800"/>
            </a:xfrm>
          </p:grpSpPr>
          <p:cxnSp>
            <p:nvCxnSpPr>
              <p:cNvPr id="716" name="Google Shape;716;p56"/>
              <p:cNvCxnSpPr/>
              <p:nvPr/>
            </p:nvCxnSpPr>
            <p:spPr>
              <a:xfrm>
                <a:off x="2924022" y="5042381"/>
                <a:ext cx="1623600" cy="0"/>
              </a:xfrm>
              <a:prstGeom prst="straightConnector1">
                <a:avLst/>
              </a:prstGeom>
              <a:noFill/>
              <a:ln cap="flat" cmpd="sng" w="28575">
                <a:solidFill>
                  <a:srgbClr val="6F2336"/>
                </a:solidFill>
                <a:prstDash val="solid"/>
                <a:miter lim="800000"/>
                <a:headEnd len="sm" w="sm" type="none"/>
                <a:tailEnd len="sm" w="sm" type="none"/>
              </a:ln>
            </p:spPr>
          </p:cxnSp>
          <p:sp>
            <p:nvSpPr>
              <p:cNvPr id="717" name="Google Shape;717;p56"/>
              <p:cNvSpPr/>
              <p:nvPr/>
            </p:nvSpPr>
            <p:spPr>
              <a:xfrm>
                <a:off x="3686713" y="4982948"/>
                <a:ext cx="118800" cy="118800"/>
              </a:xfrm>
              <a:prstGeom prst="ellipse">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8" name="Google Shape;718;p56"/>
              <p:cNvSpPr/>
              <p:nvPr/>
            </p:nvSpPr>
            <p:spPr>
              <a:xfrm rot="5400000">
                <a:off x="3725783" y="5013792"/>
                <a:ext cx="45600" cy="45600"/>
              </a:xfrm>
              <a:prstGeom prst="triangle">
                <a:avLst>
                  <a:gd fmla="val 50000" name="adj"/>
                </a:avLst>
              </a:prstGeom>
              <a:no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id="719" name="Google Shape;719;p56"/>
            <p:cNvPicPr preferRelativeResize="0"/>
            <p:nvPr/>
          </p:nvPicPr>
          <p:blipFill rotWithShape="1">
            <a:blip r:embed="rId5">
              <a:alphaModFix/>
            </a:blip>
            <a:srcRect b="0" l="0" r="0" t="0"/>
            <a:stretch/>
          </p:blipFill>
          <p:spPr>
            <a:xfrm>
              <a:off x="1830686" y="3962400"/>
              <a:ext cx="1952257" cy="447467"/>
            </a:xfrm>
            <a:prstGeom prst="rect">
              <a:avLst/>
            </a:prstGeom>
            <a:noFill/>
            <a:ln>
              <a:noFill/>
            </a:ln>
          </p:spPr>
        </p:pic>
      </p:grpSp>
      <p:sp>
        <p:nvSpPr>
          <p:cNvPr id="720" name="Google Shape;720;p56">
            <a:hlinkClick r:id="rId6"/>
          </p:cNvPr>
          <p:cNvSpPr/>
          <p:nvPr/>
        </p:nvSpPr>
        <p:spPr>
          <a:xfrm>
            <a:off x="1639330" y="3574967"/>
            <a:ext cx="2298300" cy="1384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1" name="Google Shape;721;p56">
            <a:hlinkClick r:id="rId7"/>
          </p:cNvPr>
          <p:cNvSpPr/>
          <p:nvPr/>
        </p:nvSpPr>
        <p:spPr>
          <a:xfrm>
            <a:off x="4148389" y="4588221"/>
            <a:ext cx="2298300" cy="1384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7"/>
          <p:cNvSpPr txBox="1"/>
          <p:nvPr/>
        </p:nvSpPr>
        <p:spPr>
          <a:xfrm>
            <a:off x="1779250" y="1260050"/>
            <a:ext cx="6559800" cy="469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Banco Interamericano de Desarrollo (2011). Gestión para </a:t>
            </a:r>
            <a:endParaRPr b="0" i="0" sz="13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          resultados en el desarrollo en gobiernos subnacionales.</a:t>
            </a:r>
            <a:endParaRPr b="0" i="0" sz="13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          https://indesvirtual.iadb.org/file.php/349/modulos/Modulo</a:t>
            </a:r>
            <a:endParaRPr b="0" i="0" sz="13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          _1_-_Gestion_para_resultados_en_el_ambito_publico.pdf.</a:t>
            </a:r>
            <a:endParaRPr b="0" i="0" sz="13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CEPLAN. (2021). Directiva para la Formulación y Actualización del</a:t>
            </a:r>
            <a:endParaRPr b="0" i="0" sz="13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Plan Estratégico de Desarrollo Nacional. https://cdn.www.gob.pe/uploads/document/file/1693125/Modificaci%C3%B3n%20de%20la%20Directiva%20N%C2%B0%20001-2017-CEPLAN/PCD%20-%20Versi%C3%B3n%20modificada%20a%20febrero%20de%202021.pdf </a:t>
            </a:r>
            <a:endParaRPr b="0" i="0" sz="13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CEPLAN. (2019). Guía para el Planeamiento Institucional. </a:t>
            </a:r>
            <a:endParaRPr b="0" i="0" sz="13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https://www.ceplan.gob.pe/wp-content/uploads/2018/11/Gu%C3%ADa-para-el-planeamiento-institucional-_26marzo2019w.pdf</a:t>
            </a:r>
            <a:endParaRPr b="0" i="0" sz="13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CEPLAN. (2017). Sistema Nacional de Planeamiento Estratégico –Ceplan 21.07.17.</a:t>
            </a:r>
            <a:endParaRPr b="0" i="0" sz="13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https://www.ceplan.gob.pe/documentos_/sistema-nacional-de-planeamiento-estrategico-ceplan-21-07-17/</a:t>
            </a:r>
            <a:endParaRPr b="0" i="0" sz="13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CEPLAN. (2011). Plan Bicentenario: el Perú hacia el 2021.</a:t>
            </a:r>
            <a:endParaRPr b="0" i="0" sz="13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300"/>
              <a:buFont typeface="Arial"/>
              <a:buNone/>
            </a:pPr>
            <a:r>
              <a:rPr b="0" i="0" lang="es-PE" sz="1300" u="none" cap="none" strike="noStrike">
                <a:solidFill>
                  <a:schemeClr val="lt1"/>
                </a:solidFill>
                <a:latin typeface="Roboto"/>
                <a:ea typeface="Roboto"/>
                <a:cs typeface="Roboto"/>
                <a:sym typeface="Roboto"/>
              </a:rPr>
              <a:t>https://www.ceplan.gob.pe/documentos_/plan-bicentenario-el-peru-hacia-el-2021/</a:t>
            </a:r>
            <a:endParaRPr b="0" i="0" sz="1300" u="sng" cap="none" strike="noStrike">
              <a:solidFill>
                <a:schemeClr val="hlink"/>
              </a:solidFill>
              <a:latin typeface="Roboto"/>
              <a:ea typeface="Roboto"/>
              <a:cs typeface="Roboto"/>
              <a:sym typeface="Roboto"/>
              <a:hlinkClick r:id="rId3"/>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58"/>
          <p:cNvPicPr preferRelativeResize="0"/>
          <p:nvPr/>
        </p:nvPicPr>
        <p:blipFill rotWithShape="1">
          <a:blip r:embed="rId3">
            <a:alphaModFix/>
          </a:blip>
          <a:srcRect b="3881" l="0" r="0" t="11722"/>
          <a:stretch/>
        </p:blipFill>
        <p:spPr>
          <a:xfrm>
            <a:off x="0" y="-1"/>
            <a:ext cx="12192000" cy="6858002"/>
          </a:xfrm>
          <a:prstGeom prst="rect">
            <a:avLst/>
          </a:prstGeom>
          <a:noFill/>
          <a:ln>
            <a:noFill/>
          </a:ln>
        </p:spPr>
      </p:pic>
      <p:pic>
        <p:nvPicPr>
          <p:cNvPr id="732" name="Google Shape;732;p58"/>
          <p:cNvPicPr preferRelativeResize="0"/>
          <p:nvPr/>
        </p:nvPicPr>
        <p:blipFill rotWithShape="1">
          <a:blip r:embed="rId4">
            <a:alphaModFix/>
          </a:blip>
          <a:srcRect b="0" l="0" r="0" t="0"/>
          <a:stretch/>
        </p:blipFill>
        <p:spPr>
          <a:xfrm rot="5400000">
            <a:off x="2657012" y="-2658563"/>
            <a:ext cx="6877975" cy="12192001"/>
          </a:xfrm>
          <a:prstGeom prst="rect">
            <a:avLst/>
          </a:prstGeom>
          <a:noFill/>
          <a:ln>
            <a:noFill/>
          </a:ln>
        </p:spPr>
      </p:pic>
      <p:sp>
        <p:nvSpPr>
          <p:cNvPr id="733" name="Google Shape;733;p58"/>
          <p:cNvSpPr txBox="1"/>
          <p:nvPr/>
        </p:nvSpPr>
        <p:spPr>
          <a:xfrm>
            <a:off x="975488" y="5209557"/>
            <a:ext cx="10246500" cy="15105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200"/>
              <a:buFont typeface="Arial"/>
              <a:buNone/>
            </a:pPr>
            <a:r>
              <a:rPr b="0" i="1" lang="es-PE" sz="1900" u="none" cap="none" strike="noStrike">
                <a:solidFill>
                  <a:srgbClr val="595959"/>
                </a:solidFill>
                <a:latin typeface="Roboto"/>
                <a:ea typeface="Roboto"/>
                <a:cs typeface="Roboto"/>
                <a:sym typeface="Roboto"/>
              </a:rPr>
              <a:t>En la elaboración de este material informativo para el aprendizaje participaron docentes de la experiencia curricular, asesores pedagógicos, revisores y diseñadores gráficos, de la Escuela de Posgrado de la Universidad César Vallejo.</a:t>
            </a:r>
            <a:endParaRPr b="0" i="1" sz="1900" u="none" cap="none" strike="noStrike">
              <a:solidFill>
                <a:srgbClr val="595959"/>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200"/>
              <a:buFont typeface="Arial"/>
              <a:buNone/>
            </a:pPr>
            <a:r>
              <a:t/>
            </a:r>
            <a:endParaRPr b="0" i="1" sz="1900" u="none" cap="none" strike="noStrike">
              <a:solidFill>
                <a:srgbClr val="595959"/>
              </a:solidFill>
              <a:latin typeface="Roboto"/>
              <a:ea typeface="Roboto"/>
              <a:cs typeface="Roboto"/>
              <a:sym typeface="Roboto"/>
            </a:endParaRPr>
          </a:p>
        </p:txBody>
      </p:sp>
      <p:sp>
        <p:nvSpPr>
          <p:cNvPr id="734" name="Google Shape;734;p58"/>
          <p:cNvSpPr/>
          <p:nvPr/>
        </p:nvSpPr>
        <p:spPr>
          <a:xfrm>
            <a:off x="832165" y="4240437"/>
            <a:ext cx="10533300" cy="83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0" i="0" lang="es-PE" sz="4800" u="none" cap="none" strike="noStrike">
                <a:solidFill>
                  <a:srgbClr val="6F2336"/>
                </a:solidFill>
                <a:latin typeface="Roboto Slab"/>
                <a:ea typeface="Roboto Slab"/>
                <a:cs typeface="Roboto Slab"/>
                <a:sym typeface="Roboto Slab"/>
              </a:rPr>
              <a:t>Reconocimiento </a:t>
            </a:r>
            <a:endParaRPr b="0" i="0" sz="4800" u="none" cap="none" strike="noStrike">
              <a:solidFill>
                <a:srgbClr val="6F2336"/>
              </a:solidFill>
              <a:latin typeface="Roboto Slab"/>
              <a:ea typeface="Roboto Slab"/>
              <a:cs typeface="Roboto Slab"/>
              <a:sym typeface="Roboto Slab"/>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nvSpPr>
        <p:spPr>
          <a:xfrm>
            <a:off x="557220" y="1445768"/>
            <a:ext cx="2957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PE" sz="4000" u="none" cap="none" strike="noStrike">
                <a:solidFill>
                  <a:schemeClr val="lt1"/>
                </a:solidFill>
                <a:latin typeface="Roboto Slab"/>
                <a:ea typeface="Roboto Slab"/>
                <a:cs typeface="Roboto Slab"/>
                <a:sym typeface="Roboto Slab"/>
              </a:rPr>
              <a:t>Motivación</a:t>
            </a:r>
            <a:endParaRPr b="0" i="0" sz="4000" u="none" cap="none" strike="noStrike">
              <a:solidFill>
                <a:schemeClr val="lt1"/>
              </a:solidFill>
              <a:latin typeface="Roboto Slab"/>
              <a:ea typeface="Roboto Slab"/>
              <a:cs typeface="Roboto Slab"/>
              <a:sym typeface="Roboto Slab"/>
            </a:endParaRPr>
          </a:p>
        </p:txBody>
      </p:sp>
      <p:pic>
        <p:nvPicPr>
          <p:cNvPr id="152" name="Google Shape;152;p25">
            <a:hlinkClick r:id="rId3"/>
          </p:cNvPr>
          <p:cNvPicPr preferRelativeResize="0"/>
          <p:nvPr/>
        </p:nvPicPr>
        <p:blipFill rotWithShape="1">
          <a:blip r:embed="rId4">
            <a:alphaModFix/>
          </a:blip>
          <a:srcRect b="0" l="0" r="0" t="0"/>
          <a:stretch/>
        </p:blipFill>
        <p:spPr>
          <a:xfrm>
            <a:off x="5099728" y="1646416"/>
            <a:ext cx="6222120" cy="3565168"/>
          </a:xfrm>
          <a:prstGeom prst="rect">
            <a:avLst/>
          </a:prstGeom>
          <a:noFill/>
          <a:ln>
            <a:noFill/>
          </a:ln>
        </p:spPr>
      </p:pic>
      <p:sp>
        <p:nvSpPr>
          <p:cNvPr id="153" name="Google Shape;153;p25"/>
          <p:cNvSpPr txBox="1"/>
          <p:nvPr/>
        </p:nvSpPr>
        <p:spPr>
          <a:xfrm>
            <a:off x="679838" y="2217550"/>
            <a:ext cx="392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chemeClr val="lt1"/>
                </a:solidFill>
                <a:latin typeface="Roboto"/>
                <a:ea typeface="Roboto"/>
                <a:cs typeface="Roboto"/>
                <a:sym typeface="Roboto"/>
              </a:rPr>
              <a:t>Revisa el siguiente video.</a:t>
            </a:r>
            <a:endParaRPr b="0" i="0" sz="1400" u="none" cap="none" strike="noStrike">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nvSpPr>
        <p:spPr>
          <a:xfrm>
            <a:off x="547689" y="1201173"/>
            <a:ext cx="34815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PE" sz="2800" u="none" cap="none" strike="noStrike">
                <a:solidFill>
                  <a:srgbClr val="273451"/>
                </a:solidFill>
                <a:latin typeface="Roboto Slab"/>
                <a:ea typeface="Roboto Slab"/>
                <a:cs typeface="Roboto Slab"/>
                <a:sym typeface="Roboto Slab"/>
              </a:rPr>
              <a:t>Saberes previos / Conflicto cognitivo</a:t>
            </a:r>
            <a:endParaRPr b="0" i="0" sz="2800" u="none" cap="none" strike="noStrike">
              <a:solidFill>
                <a:srgbClr val="273451"/>
              </a:solidFill>
              <a:latin typeface="Roboto Slab"/>
              <a:ea typeface="Roboto Slab"/>
              <a:cs typeface="Roboto Slab"/>
              <a:sym typeface="Roboto Slab"/>
            </a:endParaRPr>
          </a:p>
        </p:txBody>
      </p:sp>
      <p:sp>
        <p:nvSpPr>
          <p:cNvPr id="159" name="Google Shape;159;p26"/>
          <p:cNvSpPr txBox="1"/>
          <p:nvPr/>
        </p:nvSpPr>
        <p:spPr>
          <a:xfrm>
            <a:off x="547689" y="2410579"/>
            <a:ext cx="392121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rgbClr val="273451"/>
                </a:solidFill>
                <a:latin typeface="Roboto"/>
                <a:ea typeface="Roboto"/>
                <a:cs typeface="Roboto"/>
                <a:sym typeface="Roboto"/>
              </a:rPr>
              <a:t>A partir del video, reflexiona sobre las siguientes preguntas: </a:t>
            </a:r>
            <a:endParaRPr b="0" i="0" sz="1400" u="none" cap="none" strike="noStrike">
              <a:solidFill>
                <a:srgbClr val="000000"/>
              </a:solidFill>
              <a:latin typeface="Arial"/>
              <a:ea typeface="Arial"/>
              <a:cs typeface="Arial"/>
              <a:sym typeface="Arial"/>
            </a:endParaRPr>
          </a:p>
        </p:txBody>
      </p:sp>
      <p:grpSp>
        <p:nvGrpSpPr>
          <p:cNvPr id="160" name="Google Shape;160;p26"/>
          <p:cNvGrpSpPr/>
          <p:nvPr/>
        </p:nvGrpSpPr>
        <p:grpSpPr>
          <a:xfrm>
            <a:off x="5600182" y="1737738"/>
            <a:ext cx="5126196" cy="3369388"/>
            <a:chOff x="5600182" y="1745456"/>
            <a:chExt cx="5126196" cy="3369388"/>
          </a:xfrm>
        </p:grpSpPr>
        <p:grpSp>
          <p:nvGrpSpPr>
            <p:cNvPr id="161" name="Google Shape;161;p26"/>
            <p:cNvGrpSpPr/>
            <p:nvPr/>
          </p:nvGrpSpPr>
          <p:grpSpPr>
            <a:xfrm>
              <a:off x="5600182" y="1745456"/>
              <a:ext cx="5126196" cy="731044"/>
              <a:chOff x="1340448" y="3751118"/>
              <a:chExt cx="5126196" cy="731044"/>
            </a:xfrm>
          </p:grpSpPr>
          <p:sp>
            <p:nvSpPr>
              <p:cNvPr id="162" name="Google Shape;162;p26"/>
              <p:cNvSpPr/>
              <p:nvPr/>
            </p:nvSpPr>
            <p:spPr>
              <a:xfrm>
                <a:off x="1919418" y="3751118"/>
                <a:ext cx="45719" cy="73104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 name="Google Shape;163;p26"/>
              <p:cNvSpPr txBox="1"/>
              <p:nvPr/>
            </p:nvSpPr>
            <p:spPr>
              <a:xfrm>
                <a:off x="2034744" y="3860110"/>
                <a:ext cx="4431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Roboto"/>
                    <a:ea typeface="Roboto"/>
                    <a:cs typeface="Roboto"/>
                    <a:sym typeface="Roboto"/>
                  </a:rPr>
                  <a:t>¿Por qué es importante pensar en el largo plazo?</a:t>
                </a:r>
                <a:endParaRPr b="0" i="0" sz="1600" u="none" cap="none" strike="noStrike">
                  <a:solidFill>
                    <a:schemeClr val="lt1"/>
                  </a:solidFill>
                  <a:latin typeface="Roboto"/>
                  <a:ea typeface="Roboto"/>
                  <a:cs typeface="Roboto"/>
                  <a:sym typeface="Roboto"/>
                </a:endParaRPr>
              </a:p>
            </p:txBody>
          </p:sp>
          <p:sp>
            <p:nvSpPr>
              <p:cNvPr id="164" name="Google Shape;164;p26"/>
              <p:cNvSpPr txBox="1"/>
              <p:nvPr/>
            </p:nvSpPr>
            <p:spPr>
              <a:xfrm>
                <a:off x="1340448" y="3842608"/>
                <a:ext cx="6246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PE" sz="2800" u="none" cap="none" strike="noStrike">
                    <a:solidFill>
                      <a:schemeClr val="lt1"/>
                    </a:solidFill>
                    <a:latin typeface="Roboto Slab"/>
                    <a:ea typeface="Roboto Slab"/>
                    <a:cs typeface="Roboto Slab"/>
                    <a:sym typeface="Roboto Slab"/>
                  </a:rPr>
                  <a:t>01</a:t>
                </a:r>
                <a:endParaRPr b="0" i="0" sz="2800" u="none" cap="none" strike="noStrike">
                  <a:solidFill>
                    <a:schemeClr val="lt1"/>
                  </a:solidFill>
                  <a:latin typeface="Roboto Slab"/>
                  <a:ea typeface="Roboto Slab"/>
                  <a:cs typeface="Roboto Slab"/>
                  <a:sym typeface="Roboto Slab"/>
                </a:endParaRPr>
              </a:p>
            </p:txBody>
          </p:sp>
        </p:grpSp>
        <p:grpSp>
          <p:nvGrpSpPr>
            <p:cNvPr id="165" name="Google Shape;165;p26"/>
            <p:cNvGrpSpPr/>
            <p:nvPr/>
          </p:nvGrpSpPr>
          <p:grpSpPr>
            <a:xfrm>
              <a:off x="5600182" y="3064628"/>
              <a:ext cx="5126196" cy="731044"/>
              <a:chOff x="1340448" y="3751118"/>
              <a:chExt cx="5126196" cy="731044"/>
            </a:xfrm>
          </p:grpSpPr>
          <p:sp>
            <p:nvSpPr>
              <p:cNvPr id="166" name="Google Shape;166;p26"/>
              <p:cNvSpPr/>
              <p:nvPr/>
            </p:nvSpPr>
            <p:spPr>
              <a:xfrm>
                <a:off x="1919418" y="3751118"/>
                <a:ext cx="45719" cy="73104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26"/>
              <p:cNvSpPr txBox="1"/>
              <p:nvPr/>
            </p:nvSpPr>
            <p:spPr>
              <a:xfrm>
                <a:off x="2034744" y="3783910"/>
                <a:ext cx="4431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Roboto"/>
                    <a:ea typeface="Roboto"/>
                    <a:cs typeface="Roboto"/>
                    <a:sym typeface="Roboto"/>
                  </a:rPr>
                  <a:t>¿Estamos preparados para afrontar los desafíos de un mundo tan cambiante?</a:t>
                </a:r>
                <a:endParaRPr b="0" i="0" sz="1600" u="none" cap="none" strike="noStrike">
                  <a:solidFill>
                    <a:schemeClr val="lt1"/>
                  </a:solidFill>
                  <a:latin typeface="Roboto"/>
                  <a:ea typeface="Roboto"/>
                  <a:cs typeface="Roboto"/>
                  <a:sym typeface="Roboto"/>
                </a:endParaRPr>
              </a:p>
            </p:txBody>
          </p:sp>
          <p:sp>
            <p:nvSpPr>
              <p:cNvPr id="168" name="Google Shape;168;p26"/>
              <p:cNvSpPr txBox="1"/>
              <p:nvPr/>
            </p:nvSpPr>
            <p:spPr>
              <a:xfrm>
                <a:off x="1340448" y="3842608"/>
                <a:ext cx="6246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PE" sz="2800" u="none" cap="none" strike="noStrike">
                    <a:solidFill>
                      <a:schemeClr val="lt1"/>
                    </a:solidFill>
                    <a:latin typeface="Roboto Slab"/>
                    <a:ea typeface="Roboto Slab"/>
                    <a:cs typeface="Roboto Slab"/>
                    <a:sym typeface="Roboto Slab"/>
                  </a:rPr>
                  <a:t>02</a:t>
                </a:r>
                <a:endParaRPr b="0" i="0" sz="2800" u="none" cap="none" strike="noStrike">
                  <a:solidFill>
                    <a:schemeClr val="lt1"/>
                  </a:solidFill>
                  <a:latin typeface="Roboto Slab"/>
                  <a:ea typeface="Roboto Slab"/>
                  <a:cs typeface="Roboto Slab"/>
                  <a:sym typeface="Roboto Slab"/>
                </a:endParaRPr>
              </a:p>
            </p:txBody>
          </p:sp>
        </p:grpSp>
        <p:grpSp>
          <p:nvGrpSpPr>
            <p:cNvPr id="169" name="Google Shape;169;p26"/>
            <p:cNvGrpSpPr/>
            <p:nvPr/>
          </p:nvGrpSpPr>
          <p:grpSpPr>
            <a:xfrm>
              <a:off x="5600182" y="4383800"/>
              <a:ext cx="5126196" cy="731044"/>
              <a:chOff x="1340448" y="3751118"/>
              <a:chExt cx="5126196" cy="731044"/>
            </a:xfrm>
          </p:grpSpPr>
          <p:sp>
            <p:nvSpPr>
              <p:cNvPr id="170" name="Google Shape;170;p26"/>
              <p:cNvSpPr/>
              <p:nvPr/>
            </p:nvSpPr>
            <p:spPr>
              <a:xfrm>
                <a:off x="1919418" y="3751118"/>
                <a:ext cx="45719" cy="73104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p26"/>
              <p:cNvSpPr txBox="1"/>
              <p:nvPr/>
            </p:nvSpPr>
            <p:spPr>
              <a:xfrm>
                <a:off x="2034744" y="3956241"/>
                <a:ext cx="4431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PE" sz="1600" u="none" cap="none" strike="noStrike">
                    <a:solidFill>
                      <a:schemeClr val="lt1"/>
                    </a:solidFill>
                    <a:latin typeface="Roboto"/>
                    <a:ea typeface="Roboto"/>
                    <a:cs typeface="Roboto"/>
                    <a:sym typeface="Roboto"/>
                  </a:rPr>
                  <a:t>¿Qué implica pensar estratégicamente?</a:t>
                </a:r>
                <a:endParaRPr b="0" i="0" sz="1600" u="none" cap="none" strike="noStrike">
                  <a:solidFill>
                    <a:schemeClr val="lt1"/>
                  </a:solidFill>
                  <a:latin typeface="Roboto"/>
                  <a:ea typeface="Roboto"/>
                  <a:cs typeface="Roboto"/>
                  <a:sym typeface="Roboto"/>
                </a:endParaRPr>
              </a:p>
            </p:txBody>
          </p:sp>
          <p:sp>
            <p:nvSpPr>
              <p:cNvPr id="172" name="Google Shape;172;p26"/>
              <p:cNvSpPr txBox="1"/>
              <p:nvPr/>
            </p:nvSpPr>
            <p:spPr>
              <a:xfrm>
                <a:off x="1340448" y="3842608"/>
                <a:ext cx="6246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PE" sz="2800" u="none" cap="none" strike="noStrike">
                    <a:solidFill>
                      <a:schemeClr val="lt1"/>
                    </a:solidFill>
                    <a:latin typeface="Roboto Slab"/>
                    <a:ea typeface="Roboto Slab"/>
                    <a:cs typeface="Roboto Slab"/>
                    <a:sym typeface="Roboto Slab"/>
                  </a:rPr>
                  <a:t>03</a:t>
                </a:r>
                <a:endParaRPr b="0" i="0" sz="2800" u="none" cap="none" strike="noStrike">
                  <a:solidFill>
                    <a:schemeClr val="lt1"/>
                  </a:solidFill>
                  <a:latin typeface="Roboto Slab"/>
                  <a:ea typeface="Roboto Slab"/>
                  <a:cs typeface="Roboto Slab"/>
                  <a:sym typeface="Roboto Slab"/>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pSp>
        <p:nvGrpSpPr>
          <p:cNvPr id="181" name="Google Shape;181;p28"/>
          <p:cNvGrpSpPr/>
          <p:nvPr/>
        </p:nvGrpSpPr>
        <p:grpSpPr>
          <a:xfrm>
            <a:off x="1508813" y="2476500"/>
            <a:ext cx="2621100" cy="2709767"/>
            <a:chOff x="1508813" y="2562225"/>
            <a:chExt cx="2621100" cy="2709767"/>
          </a:xfrm>
        </p:grpSpPr>
        <p:sp>
          <p:nvSpPr>
            <p:cNvPr id="182" name="Google Shape;182;p28"/>
            <p:cNvSpPr/>
            <p:nvPr/>
          </p:nvSpPr>
          <p:spPr>
            <a:xfrm>
              <a:off x="1847850" y="2562225"/>
              <a:ext cx="1943100" cy="1943100"/>
            </a:xfrm>
            <a:prstGeom prst="ellipse">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s-PE" sz="3000" u="none" cap="none" strike="noStrike">
                  <a:solidFill>
                    <a:schemeClr val="lt1"/>
                  </a:solidFill>
                  <a:latin typeface="Roboto Slab"/>
                  <a:ea typeface="Roboto Slab"/>
                  <a:cs typeface="Roboto Slab"/>
                  <a:sym typeface="Roboto Slab"/>
                </a:rPr>
                <a:t>01</a:t>
              </a:r>
              <a:endParaRPr b="1" i="0" sz="3000" u="none" cap="none" strike="noStrike">
                <a:solidFill>
                  <a:schemeClr val="lt1"/>
                </a:solidFill>
                <a:latin typeface="Roboto Slab"/>
                <a:ea typeface="Roboto Slab"/>
                <a:cs typeface="Roboto Slab"/>
                <a:sym typeface="Roboto Slab"/>
              </a:endParaRPr>
            </a:p>
          </p:txBody>
        </p:sp>
        <p:sp>
          <p:nvSpPr>
            <p:cNvPr id="183" name="Google Shape;183;p28"/>
            <p:cNvSpPr txBox="1"/>
            <p:nvPr/>
          </p:nvSpPr>
          <p:spPr>
            <a:xfrm>
              <a:off x="1508813" y="4686992"/>
              <a:ext cx="2621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PE" sz="1600" u="none" cap="none" strike="noStrike">
                  <a:solidFill>
                    <a:srgbClr val="2A395B"/>
                  </a:solidFill>
                  <a:latin typeface="Roboto"/>
                  <a:ea typeface="Roboto"/>
                  <a:cs typeface="Roboto"/>
                  <a:sym typeface="Roboto"/>
                </a:rPr>
                <a:t>¿Qué es la Planificación Estratégica?</a:t>
              </a:r>
              <a:endParaRPr b="0" i="0" sz="1600" u="none" cap="none" strike="noStrike">
                <a:solidFill>
                  <a:srgbClr val="2A395B"/>
                </a:solidFill>
                <a:latin typeface="Roboto"/>
                <a:ea typeface="Roboto"/>
                <a:cs typeface="Roboto"/>
                <a:sym typeface="Roboto"/>
              </a:endParaRPr>
            </a:p>
          </p:txBody>
        </p:sp>
      </p:grpSp>
      <p:grpSp>
        <p:nvGrpSpPr>
          <p:cNvPr id="184" name="Google Shape;184;p28"/>
          <p:cNvGrpSpPr/>
          <p:nvPr/>
        </p:nvGrpSpPr>
        <p:grpSpPr>
          <a:xfrm>
            <a:off x="4823513" y="2476500"/>
            <a:ext cx="2621100" cy="2709767"/>
            <a:chOff x="4823513" y="2562225"/>
            <a:chExt cx="2621100" cy="2709767"/>
          </a:xfrm>
        </p:grpSpPr>
        <p:sp>
          <p:nvSpPr>
            <p:cNvPr id="185" name="Google Shape;185;p28"/>
            <p:cNvSpPr/>
            <p:nvPr/>
          </p:nvSpPr>
          <p:spPr>
            <a:xfrm>
              <a:off x="5162550" y="2562225"/>
              <a:ext cx="1943100" cy="1943100"/>
            </a:xfrm>
            <a:prstGeom prst="ellipse">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s-PE" sz="3000" u="none" cap="none" strike="noStrike">
                  <a:solidFill>
                    <a:schemeClr val="lt1"/>
                  </a:solidFill>
                  <a:latin typeface="Roboto Slab"/>
                  <a:ea typeface="Roboto Slab"/>
                  <a:cs typeface="Roboto Slab"/>
                  <a:sym typeface="Roboto Slab"/>
                </a:rPr>
                <a:t>02</a:t>
              </a:r>
              <a:endParaRPr b="0" i="0" sz="1800" u="none" cap="none" strike="noStrike">
                <a:solidFill>
                  <a:schemeClr val="lt1"/>
                </a:solidFill>
                <a:latin typeface="Calibri"/>
                <a:ea typeface="Calibri"/>
                <a:cs typeface="Calibri"/>
                <a:sym typeface="Calibri"/>
              </a:endParaRPr>
            </a:p>
          </p:txBody>
        </p:sp>
        <p:sp>
          <p:nvSpPr>
            <p:cNvPr id="186" name="Google Shape;186;p28"/>
            <p:cNvSpPr txBox="1"/>
            <p:nvPr/>
          </p:nvSpPr>
          <p:spPr>
            <a:xfrm>
              <a:off x="4823513" y="4686992"/>
              <a:ext cx="2621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PE" sz="1600" u="none" cap="none" strike="noStrike">
                  <a:solidFill>
                    <a:srgbClr val="2A395B"/>
                  </a:solidFill>
                  <a:latin typeface="Roboto"/>
                  <a:ea typeface="Roboto"/>
                  <a:cs typeface="Roboto"/>
                  <a:sym typeface="Roboto"/>
                </a:rPr>
                <a:t>Esquema del Planeamiento Estratégico</a:t>
              </a:r>
              <a:endParaRPr b="0" i="0" sz="1600" u="none" cap="none" strike="noStrike">
                <a:solidFill>
                  <a:srgbClr val="2A395B"/>
                </a:solidFill>
                <a:latin typeface="Roboto"/>
                <a:ea typeface="Roboto"/>
                <a:cs typeface="Roboto"/>
                <a:sym typeface="Roboto"/>
              </a:endParaRPr>
            </a:p>
          </p:txBody>
        </p:sp>
      </p:grpSp>
      <p:grpSp>
        <p:nvGrpSpPr>
          <p:cNvPr id="187" name="Google Shape;187;p28"/>
          <p:cNvGrpSpPr/>
          <p:nvPr/>
        </p:nvGrpSpPr>
        <p:grpSpPr>
          <a:xfrm>
            <a:off x="8138213" y="2476500"/>
            <a:ext cx="2621100" cy="2709767"/>
            <a:chOff x="8138213" y="2562225"/>
            <a:chExt cx="2621100" cy="2709767"/>
          </a:xfrm>
        </p:grpSpPr>
        <p:sp>
          <p:nvSpPr>
            <p:cNvPr id="188" name="Google Shape;188;p28"/>
            <p:cNvSpPr/>
            <p:nvPr/>
          </p:nvSpPr>
          <p:spPr>
            <a:xfrm>
              <a:off x="8477250" y="2562225"/>
              <a:ext cx="1943100" cy="1943100"/>
            </a:xfrm>
            <a:prstGeom prst="ellipse">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s-PE" sz="3000" u="none" cap="none" strike="noStrike">
                  <a:solidFill>
                    <a:schemeClr val="lt1"/>
                  </a:solidFill>
                  <a:latin typeface="Roboto Slab"/>
                  <a:ea typeface="Roboto Slab"/>
                  <a:cs typeface="Roboto Slab"/>
                  <a:sym typeface="Roboto Slab"/>
                </a:rPr>
                <a:t>03</a:t>
              </a:r>
              <a:endParaRPr b="0" i="0" sz="1800" u="none" cap="none" strike="noStrike">
                <a:solidFill>
                  <a:schemeClr val="lt1"/>
                </a:solidFill>
                <a:latin typeface="Calibri"/>
                <a:ea typeface="Calibri"/>
                <a:cs typeface="Calibri"/>
                <a:sym typeface="Calibri"/>
              </a:endParaRPr>
            </a:p>
          </p:txBody>
        </p:sp>
        <p:sp>
          <p:nvSpPr>
            <p:cNvPr id="189" name="Google Shape;189;p28"/>
            <p:cNvSpPr txBox="1"/>
            <p:nvPr/>
          </p:nvSpPr>
          <p:spPr>
            <a:xfrm>
              <a:off x="8138213" y="4686992"/>
              <a:ext cx="2621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s-PE" sz="1600" u="none" cap="none" strike="noStrike">
                  <a:solidFill>
                    <a:srgbClr val="2A395B"/>
                  </a:solidFill>
                  <a:latin typeface="Roboto"/>
                  <a:ea typeface="Roboto"/>
                  <a:cs typeface="Roboto"/>
                  <a:sym typeface="Roboto"/>
                </a:rPr>
                <a:t>Funciones básicas de Planificación</a:t>
              </a:r>
              <a:endParaRPr b="0" i="0" sz="1600" u="none" cap="none" strike="noStrike">
                <a:solidFill>
                  <a:srgbClr val="2A395B"/>
                </a:solidFill>
                <a:latin typeface="Roboto"/>
                <a:ea typeface="Roboto"/>
                <a:cs typeface="Roboto"/>
                <a:sym typeface="Roboto"/>
              </a:endParaRPr>
            </a:p>
          </p:txBody>
        </p:sp>
      </p:grpSp>
      <p:sp>
        <p:nvSpPr>
          <p:cNvPr id="190" name="Google Shape;190;p28"/>
          <p:cNvSpPr/>
          <p:nvPr/>
        </p:nvSpPr>
        <p:spPr>
          <a:xfrm>
            <a:off x="1238254" y="854679"/>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28"/>
          <p:cNvSpPr txBox="1"/>
          <p:nvPr/>
        </p:nvSpPr>
        <p:spPr>
          <a:xfrm>
            <a:off x="1328866" y="904791"/>
            <a:ext cx="405044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PE" sz="1800" u="none" cap="none" strike="noStrike">
                <a:solidFill>
                  <a:srgbClr val="273451"/>
                </a:solidFill>
                <a:latin typeface="Roboto Slab"/>
                <a:ea typeface="Roboto Slab"/>
                <a:cs typeface="Roboto Slab"/>
                <a:sym typeface="Roboto Slab"/>
              </a:rPr>
              <a:t>Planeamiento Estratégico</a:t>
            </a:r>
            <a:endParaRPr b="0" i="0" sz="1800" u="none" cap="none" strike="noStrike">
              <a:solidFill>
                <a:srgbClr val="273451"/>
              </a:solidFill>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p:nvPr/>
        </p:nvSpPr>
        <p:spPr>
          <a:xfrm>
            <a:off x="1483504" y="1892354"/>
            <a:ext cx="45600" cy="519000"/>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29"/>
          <p:cNvSpPr txBox="1"/>
          <p:nvPr/>
        </p:nvSpPr>
        <p:spPr>
          <a:xfrm>
            <a:off x="1574116" y="1942466"/>
            <a:ext cx="44097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2A395B"/>
                </a:solidFill>
                <a:latin typeface="Roboto Slab"/>
                <a:ea typeface="Roboto Slab"/>
                <a:cs typeface="Roboto Slab"/>
                <a:sym typeface="Roboto Slab"/>
              </a:rPr>
              <a:t>¿Qué es la Planificación Estratégica?</a:t>
            </a:r>
            <a:endParaRPr b="0" i="0" sz="1900" u="none" cap="none" strike="noStrike">
              <a:solidFill>
                <a:srgbClr val="2A395B"/>
              </a:solidFill>
              <a:latin typeface="Roboto Slab"/>
              <a:ea typeface="Roboto Slab"/>
              <a:cs typeface="Roboto Slab"/>
              <a:sym typeface="Roboto Slab"/>
            </a:endParaRPr>
          </a:p>
        </p:txBody>
      </p:sp>
      <p:pic>
        <p:nvPicPr>
          <p:cNvPr id="198" name="Google Shape;198;p29"/>
          <p:cNvPicPr preferRelativeResize="0"/>
          <p:nvPr/>
        </p:nvPicPr>
        <p:blipFill rotWithShape="1">
          <a:blip r:embed="rId3">
            <a:alphaModFix/>
          </a:blip>
          <a:srcRect b="0" l="55217" r="0" t="0"/>
          <a:stretch/>
        </p:blipFill>
        <p:spPr>
          <a:xfrm>
            <a:off x="6630797" y="0"/>
            <a:ext cx="5381626" cy="6858000"/>
          </a:xfrm>
          <a:prstGeom prst="rect">
            <a:avLst/>
          </a:prstGeom>
          <a:noFill/>
          <a:ln>
            <a:noFill/>
          </a:ln>
        </p:spPr>
      </p:pic>
      <p:pic>
        <p:nvPicPr>
          <p:cNvPr id="199" name="Google Shape;199;p29"/>
          <p:cNvPicPr preferRelativeResize="0"/>
          <p:nvPr/>
        </p:nvPicPr>
        <p:blipFill rotWithShape="1">
          <a:blip r:embed="rId4">
            <a:alphaModFix/>
          </a:blip>
          <a:srcRect b="0" l="0" r="0" t="0"/>
          <a:stretch/>
        </p:blipFill>
        <p:spPr>
          <a:xfrm>
            <a:off x="6440297" y="0"/>
            <a:ext cx="5762626" cy="6858000"/>
          </a:xfrm>
          <a:prstGeom prst="rect">
            <a:avLst/>
          </a:prstGeom>
          <a:noFill/>
          <a:ln>
            <a:noFill/>
          </a:ln>
        </p:spPr>
      </p:pic>
      <p:sp>
        <p:nvSpPr>
          <p:cNvPr id="200" name="Google Shape;200;p29"/>
          <p:cNvSpPr txBox="1"/>
          <p:nvPr/>
        </p:nvSpPr>
        <p:spPr>
          <a:xfrm>
            <a:off x="1574123" y="2663950"/>
            <a:ext cx="4085700" cy="2579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0" i="0" lang="es-PE" sz="1600" u="none" cap="none" strike="noStrike">
                <a:solidFill>
                  <a:srgbClr val="2A395B"/>
                </a:solidFill>
                <a:latin typeface="Roboto"/>
                <a:ea typeface="Roboto"/>
                <a:cs typeface="Roboto"/>
                <a:sym typeface="Roboto"/>
              </a:rPr>
              <a:t>“La Planificación Estratégica es el arte y la ciencia de formular, implementar y evaluar las decisiones interfuncionales que permitan a la organización alcanzar sus objetivos”</a:t>
            </a:r>
            <a:endParaRPr b="0" i="0" sz="1600" u="none" cap="none" strike="noStrike">
              <a:solidFill>
                <a:srgbClr val="2A395B"/>
              </a:solidFill>
              <a:latin typeface="Roboto"/>
              <a:ea typeface="Roboto"/>
              <a:cs typeface="Roboto"/>
              <a:sym typeface="Roboto"/>
            </a:endParaRPr>
          </a:p>
          <a:p>
            <a:pPr indent="0" lvl="0" marL="0" marR="0" rtl="0" algn="l">
              <a:lnSpc>
                <a:spcPct val="130000"/>
              </a:lnSpc>
              <a:spcBef>
                <a:spcPts val="0"/>
              </a:spcBef>
              <a:spcAft>
                <a:spcPts val="0"/>
              </a:spcAft>
              <a:buClr>
                <a:srgbClr val="000000"/>
              </a:buClr>
              <a:buSzPts val="1600"/>
              <a:buFont typeface="Arial"/>
              <a:buNone/>
            </a:pPr>
            <a:r>
              <a:t/>
            </a:r>
            <a:endParaRPr b="0" i="0" sz="1600" u="none" cap="none" strike="noStrike">
              <a:solidFill>
                <a:srgbClr val="2A395B"/>
              </a:solidFill>
              <a:latin typeface="Roboto"/>
              <a:ea typeface="Roboto"/>
              <a:cs typeface="Roboto"/>
              <a:sym typeface="Roboto"/>
            </a:endParaRPr>
          </a:p>
          <a:p>
            <a:pPr indent="0" lvl="0" marL="0" marR="0" rtl="0" algn="l">
              <a:lnSpc>
                <a:spcPct val="130000"/>
              </a:lnSpc>
              <a:spcBef>
                <a:spcPts val="0"/>
              </a:spcBef>
              <a:spcAft>
                <a:spcPts val="0"/>
              </a:spcAft>
              <a:buClr>
                <a:srgbClr val="000000"/>
              </a:buClr>
              <a:buSzPts val="1600"/>
              <a:buFont typeface="Arial"/>
              <a:buNone/>
            </a:pPr>
            <a:r>
              <a:rPr b="0" i="0" lang="es-PE" sz="1600" u="none" cap="none" strike="noStrike">
                <a:solidFill>
                  <a:srgbClr val="2A395B"/>
                </a:solidFill>
                <a:latin typeface="Roboto"/>
                <a:ea typeface="Roboto"/>
                <a:cs typeface="Roboto"/>
                <a:sym typeface="Roboto"/>
              </a:rPr>
              <a:t>Fred R. David</a:t>
            </a:r>
            <a:endParaRPr b="0" i="0" sz="1400" u="none" cap="none" strike="noStrike">
              <a:solidFill>
                <a:srgbClr val="2A395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A395B"/>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p:nvPr/>
        </p:nvSpPr>
        <p:spPr>
          <a:xfrm>
            <a:off x="1238254" y="854679"/>
            <a:ext cx="45719" cy="518984"/>
          </a:xfrm>
          <a:prstGeom prst="rect">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 name="Google Shape;206;p30"/>
          <p:cNvSpPr txBox="1"/>
          <p:nvPr/>
        </p:nvSpPr>
        <p:spPr>
          <a:xfrm>
            <a:off x="1328865" y="904791"/>
            <a:ext cx="4378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0" i="0" lang="es-PE" sz="1900" u="none" cap="none" strike="noStrike">
                <a:solidFill>
                  <a:srgbClr val="2A395B"/>
                </a:solidFill>
                <a:latin typeface="Roboto Slab"/>
                <a:ea typeface="Roboto Slab"/>
                <a:cs typeface="Roboto Slab"/>
                <a:sym typeface="Roboto Slab"/>
              </a:rPr>
              <a:t>¿Qué es la Planificación Estratégica?</a:t>
            </a:r>
            <a:endParaRPr b="0" i="0" sz="1900" u="none" cap="none" strike="noStrike">
              <a:solidFill>
                <a:srgbClr val="2A395B"/>
              </a:solidFill>
              <a:latin typeface="Roboto Slab"/>
              <a:ea typeface="Roboto Slab"/>
              <a:cs typeface="Roboto Slab"/>
              <a:sym typeface="Roboto Slab"/>
            </a:endParaRPr>
          </a:p>
        </p:txBody>
      </p:sp>
      <p:sp>
        <p:nvSpPr>
          <p:cNvPr id="207" name="Google Shape;207;p30"/>
          <p:cNvSpPr/>
          <p:nvPr/>
        </p:nvSpPr>
        <p:spPr>
          <a:xfrm>
            <a:off x="1328865" y="1745158"/>
            <a:ext cx="4906731" cy="141577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PE" sz="1400" u="none" cap="none" strike="noStrike">
                <a:solidFill>
                  <a:srgbClr val="595959"/>
                </a:solidFill>
                <a:latin typeface="Roboto"/>
                <a:ea typeface="Roboto"/>
                <a:cs typeface="Roboto"/>
                <a:sym typeface="Roboto"/>
              </a:rPr>
              <a:t>El planeamiento estratégico es el </a:t>
            </a:r>
            <a:r>
              <a:rPr b="1" i="0" lang="es-PE" sz="1400" u="none" cap="none" strike="noStrike">
                <a:solidFill>
                  <a:srgbClr val="595959"/>
                </a:solidFill>
                <a:latin typeface="Roboto"/>
                <a:ea typeface="Roboto"/>
                <a:cs typeface="Roboto"/>
                <a:sym typeface="Roboto"/>
              </a:rPr>
              <a:t>proceso </a:t>
            </a:r>
            <a:r>
              <a:rPr b="0" i="0" lang="es-PE" sz="1400" u="none" cap="none" strike="noStrike">
                <a:solidFill>
                  <a:srgbClr val="595959"/>
                </a:solidFill>
                <a:latin typeface="Roboto"/>
                <a:ea typeface="Roboto"/>
                <a:cs typeface="Roboto"/>
                <a:sym typeface="Roboto"/>
              </a:rPr>
              <a:t>sistemático construido sobre el análisis continuo de la situación actual y del pensamiento orientado al futuro, el cual genera información para la toma de decisiones con el fin de lograr los objetivos estratégicos establecidos. </a:t>
            </a:r>
            <a:endParaRPr b="0" i="0" sz="1400" u="none" cap="none" strike="noStrike">
              <a:solidFill>
                <a:srgbClr val="595959"/>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600"/>
              <a:buFont typeface="Calibri"/>
              <a:buNone/>
            </a:pPr>
            <a:r>
              <a:t/>
            </a:r>
            <a:endParaRPr b="1" i="0" sz="1600" u="none" cap="none" strike="noStrike">
              <a:solidFill>
                <a:srgbClr val="6F2336"/>
              </a:solidFill>
              <a:latin typeface="Roboto"/>
              <a:ea typeface="Roboto"/>
              <a:cs typeface="Roboto"/>
              <a:sym typeface="Roboto"/>
            </a:endParaRPr>
          </a:p>
        </p:txBody>
      </p:sp>
      <p:pic>
        <p:nvPicPr>
          <p:cNvPr id="208" name="Google Shape;208;p30"/>
          <p:cNvPicPr preferRelativeResize="0"/>
          <p:nvPr/>
        </p:nvPicPr>
        <p:blipFill rotWithShape="1">
          <a:blip r:embed="rId3">
            <a:alphaModFix/>
          </a:blip>
          <a:srcRect b="0" l="40831" r="1" t="0"/>
          <a:stretch/>
        </p:blipFill>
        <p:spPr>
          <a:xfrm>
            <a:off x="6644022" y="0"/>
            <a:ext cx="5352239" cy="6862196"/>
          </a:xfrm>
          <a:prstGeom prst="rect">
            <a:avLst/>
          </a:prstGeom>
          <a:noFill/>
          <a:ln>
            <a:noFill/>
          </a:ln>
        </p:spPr>
      </p:pic>
      <p:pic>
        <p:nvPicPr>
          <p:cNvPr id="209" name="Google Shape;209;p30"/>
          <p:cNvPicPr preferRelativeResize="0"/>
          <p:nvPr/>
        </p:nvPicPr>
        <p:blipFill rotWithShape="1">
          <a:blip r:embed="rId4">
            <a:alphaModFix/>
          </a:blip>
          <a:srcRect b="0" l="0" r="0" t="0"/>
          <a:stretch/>
        </p:blipFill>
        <p:spPr>
          <a:xfrm>
            <a:off x="6644022" y="0"/>
            <a:ext cx="5404825" cy="6893727"/>
          </a:xfrm>
          <a:prstGeom prst="rect">
            <a:avLst/>
          </a:prstGeom>
          <a:noFill/>
          <a:ln>
            <a:noFill/>
          </a:ln>
        </p:spPr>
      </p:pic>
      <p:sp>
        <p:nvSpPr>
          <p:cNvPr id="210" name="Google Shape;210;p30"/>
          <p:cNvSpPr/>
          <p:nvPr/>
        </p:nvSpPr>
        <p:spPr>
          <a:xfrm>
            <a:off x="1341096" y="3259544"/>
            <a:ext cx="1484324" cy="1289434"/>
          </a:xfrm>
          <a:prstGeom prst="roundRect">
            <a:avLst>
              <a:gd fmla="val 8579" name="adj"/>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chemeClr val="lt1"/>
              </a:solidFill>
              <a:latin typeface="Roboto"/>
              <a:ea typeface="Roboto"/>
              <a:cs typeface="Roboto"/>
              <a:sym typeface="Roboto"/>
            </a:endParaRPr>
          </a:p>
        </p:txBody>
      </p:sp>
      <p:sp>
        <p:nvSpPr>
          <p:cNvPr id="211" name="Google Shape;211;p30"/>
          <p:cNvSpPr/>
          <p:nvPr/>
        </p:nvSpPr>
        <p:spPr>
          <a:xfrm>
            <a:off x="3030389" y="3259544"/>
            <a:ext cx="1484324" cy="1289434"/>
          </a:xfrm>
          <a:prstGeom prst="roundRect">
            <a:avLst>
              <a:gd fmla="val 8579" name="adj"/>
            </a:avLst>
          </a:prstGeom>
          <a:solidFill>
            <a:srgbClr val="2A39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chemeClr val="lt1"/>
              </a:solidFill>
              <a:latin typeface="Roboto"/>
              <a:ea typeface="Roboto"/>
              <a:cs typeface="Roboto"/>
              <a:sym typeface="Roboto"/>
            </a:endParaRPr>
          </a:p>
        </p:txBody>
      </p:sp>
      <p:sp>
        <p:nvSpPr>
          <p:cNvPr id="212" name="Google Shape;212;p30"/>
          <p:cNvSpPr/>
          <p:nvPr/>
        </p:nvSpPr>
        <p:spPr>
          <a:xfrm>
            <a:off x="4733200" y="3259544"/>
            <a:ext cx="1484324" cy="1289434"/>
          </a:xfrm>
          <a:prstGeom prst="roundRect">
            <a:avLst>
              <a:gd fmla="val 8579" name="adj"/>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chemeClr val="lt1"/>
              </a:solidFill>
              <a:latin typeface="Roboto"/>
              <a:ea typeface="Roboto"/>
              <a:cs typeface="Roboto"/>
              <a:sym typeface="Roboto"/>
            </a:endParaRPr>
          </a:p>
        </p:txBody>
      </p:sp>
      <p:sp>
        <p:nvSpPr>
          <p:cNvPr id="213" name="Google Shape;213;p30"/>
          <p:cNvSpPr/>
          <p:nvPr/>
        </p:nvSpPr>
        <p:spPr>
          <a:xfrm>
            <a:off x="1341096" y="4736247"/>
            <a:ext cx="1484324" cy="1289434"/>
          </a:xfrm>
          <a:prstGeom prst="roundRect">
            <a:avLst>
              <a:gd fmla="val 8579" name="adj"/>
            </a:avLst>
          </a:prstGeom>
          <a:solidFill>
            <a:srgbClr val="2A395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chemeClr val="lt1"/>
              </a:solidFill>
              <a:latin typeface="Roboto"/>
              <a:ea typeface="Roboto"/>
              <a:cs typeface="Roboto"/>
              <a:sym typeface="Roboto"/>
            </a:endParaRPr>
          </a:p>
        </p:txBody>
      </p:sp>
      <p:sp>
        <p:nvSpPr>
          <p:cNvPr id="214" name="Google Shape;214;p30"/>
          <p:cNvSpPr/>
          <p:nvPr/>
        </p:nvSpPr>
        <p:spPr>
          <a:xfrm>
            <a:off x="3030389" y="4736247"/>
            <a:ext cx="1484324" cy="1289434"/>
          </a:xfrm>
          <a:prstGeom prst="roundRect">
            <a:avLst>
              <a:gd fmla="val 8579" name="adj"/>
            </a:avLst>
          </a:prstGeom>
          <a:solidFill>
            <a:srgbClr val="6F23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Calibri"/>
              <a:buNone/>
            </a:pPr>
            <a:r>
              <a:t/>
            </a:r>
            <a:endParaRPr b="0" i="0" sz="1200" u="none" cap="none" strike="noStrike">
              <a:solidFill>
                <a:schemeClr val="lt1"/>
              </a:solidFill>
              <a:latin typeface="Roboto"/>
              <a:ea typeface="Roboto"/>
              <a:cs typeface="Roboto"/>
              <a:sym typeface="Roboto"/>
            </a:endParaRPr>
          </a:p>
        </p:txBody>
      </p:sp>
      <p:sp>
        <p:nvSpPr>
          <p:cNvPr id="215" name="Google Shape;215;p30"/>
          <p:cNvSpPr/>
          <p:nvPr/>
        </p:nvSpPr>
        <p:spPr>
          <a:xfrm>
            <a:off x="4733200" y="4736247"/>
            <a:ext cx="1484324" cy="1289434"/>
          </a:xfrm>
          <a:prstGeom prst="roundRect">
            <a:avLst>
              <a:gd fmla="val 8579" name="adj"/>
            </a:avLst>
          </a:prstGeom>
          <a:solidFill>
            <a:srgbClr val="2734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s-PE" sz="1000" u="none" cap="none" strike="noStrike">
                <a:solidFill>
                  <a:schemeClr val="lt1"/>
                </a:solidFill>
                <a:latin typeface="Roboto"/>
                <a:ea typeface="Roboto"/>
                <a:cs typeface="Roboto"/>
                <a:sym typeface="Roboto"/>
              </a:rPr>
              <a:t>Produce Planes Estratégicos que se actualizan sobre la base del análisis continuo de la situación actual y del pensamiento orientado al futuro</a:t>
            </a:r>
            <a:endParaRPr b="0" i="0" sz="1000" u="none" cap="none" strike="noStrike">
              <a:solidFill>
                <a:schemeClr val="dk1"/>
              </a:solidFill>
              <a:latin typeface="Roboto"/>
              <a:ea typeface="Roboto"/>
              <a:cs typeface="Roboto"/>
              <a:sym typeface="Roboto"/>
            </a:endParaRPr>
          </a:p>
        </p:txBody>
      </p:sp>
      <p:sp>
        <p:nvSpPr>
          <p:cNvPr id="216" name="Google Shape;216;p30"/>
          <p:cNvSpPr txBox="1"/>
          <p:nvPr/>
        </p:nvSpPr>
        <p:spPr>
          <a:xfrm>
            <a:off x="1309381" y="3446090"/>
            <a:ext cx="1484324" cy="8591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Roboto"/>
              <a:buNone/>
            </a:pPr>
            <a:r>
              <a:rPr b="0" i="0" lang="es-PE" sz="1200" u="none" cap="none" strike="noStrike">
                <a:solidFill>
                  <a:schemeClr val="lt1"/>
                </a:solidFill>
                <a:latin typeface="Roboto"/>
                <a:ea typeface="Roboto"/>
                <a:cs typeface="Roboto"/>
                <a:sym typeface="Roboto"/>
              </a:rPr>
              <a:t>Constituye el primer pilar de la Gestión pública para resultados</a:t>
            </a:r>
            <a:endParaRPr b="0" i="0" sz="1200" u="none" cap="none" strike="noStrike">
              <a:solidFill>
                <a:schemeClr val="dk1"/>
              </a:solidFill>
              <a:latin typeface="Roboto"/>
              <a:ea typeface="Roboto"/>
              <a:cs typeface="Roboto"/>
              <a:sym typeface="Roboto"/>
            </a:endParaRPr>
          </a:p>
        </p:txBody>
      </p:sp>
      <p:sp>
        <p:nvSpPr>
          <p:cNvPr id="217" name="Google Shape;217;p30"/>
          <p:cNvSpPr txBox="1"/>
          <p:nvPr/>
        </p:nvSpPr>
        <p:spPr>
          <a:xfrm>
            <a:off x="3017350" y="3423276"/>
            <a:ext cx="1484324" cy="8338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Roboto"/>
              <a:buNone/>
            </a:pPr>
            <a:r>
              <a:rPr b="0" i="0" lang="es-PE" sz="1200" u="none" cap="none" strike="noStrike">
                <a:solidFill>
                  <a:schemeClr val="lt1"/>
                </a:solidFill>
                <a:latin typeface="Roboto"/>
                <a:ea typeface="Roboto"/>
                <a:cs typeface="Roboto"/>
                <a:sym typeface="Roboto"/>
              </a:rPr>
              <a:t>Orienta y brinda información para la programación presupuestal.</a:t>
            </a:r>
            <a:endParaRPr b="0" i="0" sz="1200" u="none" cap="none" strike="noStrike">
              <a:solidFill>
                <a:schemeClr val="dk1"/>
              </a:solidFill>
              <a:latin typeface="Roboto"/>
              <a:ea typeface="Roboto"/>
              <a:cs typeface="Roboto"/>
              <a:sym typeface="Roboto"/>
            </a:endParaRPr>
          </a:p>
        </p:txBody>
      </p:sp>
      <p:sp>
        <p:nvSpPr>
          <p:cNvPr id="218" name="Google Shape;218;p30"/>
          <p:cNvSpPr txBox="1"/>
          <p:nvPr/>
        </p:nvSpPr>
        <p:spPr>
          <a:xfrm>
            <a:off x="4721015" y="3369579"/>
            <a:ext cx="1484324" cy="142463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Roboto"/>
              <a:buNone/>
            </a:pPr>
            <a:r>
              <a:rPr b="0" i="0" lang="es-PE" sz="1200" u="none" cap="none" strike="noStrike">
                <a:solidFill>
                  <a:schemeClr val="lt1"/>
                </a:solidFill>
                <a:latin typeface="Roboto"/>
                <a:ea typeface="Roboto"/>
                <a:cs typeface="Roboto"/>
                <a:sym typeface="Roboto"/>
              </a:rPr>
              <a:t>Construye al desarrollo de una cultura de seguimiento en la Gestión Pública</a:t>
            </a:r>
            <a:endParaRPr b="0" i="0" sz="1200" u="none" cap="none" strike="noStrike">
              <a:solidFill>
                <a:schemeClr val="dk1"/>
              </a:solidFill>
              <a:latin typeface="Roboto"/>
              <a:ea typeface="Roboto"/>
              <a:cs typeface="Roboto"/>
              <a:sym typeface="Roboto"/>
            </a:endParaRPr>
          </a:p>
        </p:txBody>
      </p:sp>
      <p:sp>
        <p:nvSpPr>
          <p:cNvPr id="219" name="Google Shape;219;p30"/>
          <p:cNvSpPr txBox="1"/>
          <p:nvPr/>
        </p:nvSpPr>
        <p:spPr>
          <a:xfrm>
            <a:off x="1326964" y="4815124"/>
            <a:ext cx="1530171" cy="15337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Roboto"/>
              <a:buNone/>
            </a:pPr>
            <a:r>
              <a:rPr b="0" i="0" lang="es-PE" sz="1200" u="none" cap="none" strike="noStrike">
                <a:solidFill>
                  <a:schemeClr val="lt1"/>
                </a:solidFill>
                <a:latin typeface="Roboto"/>
                <a:ea typeface="Roboto"/>
                <a:cs typeface="Roboto"/>
                <a:sym typeface="Roboto"/>
              </a:rPr>
              <a:t>Incorpora el análisis prospectivo como parte del proceso de planeamiento estratégico.</a:t>
            </a:r>
            <a:endParaRPr b="0" i="0" sz="1200" u="none" cap="none" strike="noStrike">
              <a:solidFill>
                <a:schemeClr val="dk1"/>
              </a:solidFill>
              <a:latin typeface="Roboto"/>
              <a:ea typeface="Roboto"/>
              <a:cs typeface="Roboto"/>
              <a:sym typeface="Roboto"/>
            </a:endParaRPr>
          </a:p>
        </p:txBody>
      </p:sp>
      <p:sp>
        <p:nvSpPr>
          <p:cNvPr id="220" name="Google Shape;220;p30"/>
          <p:cNvSpPr txBox="1"/>
          <p:nvPr/>
        </p:nvSpPr>
        <p:spPr>
          <a:xfrm>
            <a:off x="3037681" y="4821212"/>
            <a:ext cx="1484324" cy="115569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Roboto"/>
              <a:buNone/>
            </a:pPr>
            <a:r>
              <a:rPr b="0" i="0" lang="es-PE" sz="1200" u="none" cap="none" strike="noStrike">
                <a:solidFill>
                  <a:schemeClr val="lt1"/>
                </a:solidFill>
                <a:latin typeface="Roboto"/>
                <a:ea typeface="Roboto"/>
                <a:cs typeface="Roboto"/>
                <a:sym typeface="Roboto"/>
              </a:rPr>
              <a:t>Mantiene el principio de Equilibrio fiscal en el marco del presupuesto asignado.</a:t>
            </a:r>
            <a:endParaRPr b="0" i="0" sz="1200" u="none" cap="none" strike="noStrike">
              <a:solidFill>
                <a:schemeClr val="dk1"/>
              </a:solidFill>
              <a:latin typeface="Roboto"/>
              <a:ea typeface="Roboto"/>
              <a:cs typeface="Roboto"/>
              <a:sym typeface="Roboto"/>
            </a:endParaRPr>
          </a:p>
        </p:txBody>
      </p:sp>
      <p:sp>
        <p:nvSpPr>
          <p:cNvPr id="221" name="Google Shape;221;p30"/>
          <p:cNvSpPr/>
          <p:nvPr/>
        </p:nvSpPr>
        <p:spPr>
          <a:xfrm>
            <a:off x="1238254" y="6328429"/>
            <a:ext cx="5831552" cy="4514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s-PE" sz="800" u="none" cap="none" strike="noStrike">
                <a:solidFill>
                  <a:srgbClr val="595959"/>
                </a:solidFill>
                <a:latin typeface="Roboto"/>
                <a:ea typeface="Roboto"/>
                <a:cs typeface="Roboto"/>
                <a:sym typeface="Roboto"/>
              </a:rPr>
              <a:t>Fuente: CEPLAN. (). Directiva General del Planeamiento Estratégico. https://www.ceplan.gob.pe/wp-content/uploads/2016/03/directiva_-_resumen.pdf</a:t>
            </a:r>
            <a:endParaRPr b="0" i="0" sz="800" u="none" cap="none" strike="noStrike">
              <a:solidFill>
                <a:srgbClr val="595959"/>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